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8" r:id="rId6"/>
    <p:sldId id="264" r:id="rId7"/>
    <p:sldId id="276" r:id="rId8"/>
    <p:sldId id="277" r:id="rId9"/>
    <p:sldId id="278" r:id="rId10"/>
    <p:sldId id="279" r:id="rId11"/>
    <p:sldId id="273" r:id="rId12"/>
    <p:sldId id="263" r:id="rId13"/>
  </p:sldIdLst>
  <p:sldSz cx="9144000" cy="6858000" type="screen4x3"/>
  <p:notesSz cx="6858000" cy="9144000"/>
  <p:embeddedFontLst>
    <p:embeddedFont>
      <p:font typeface="Encode Sans" pitchFamily="2" charset="-18"/>
      <p:regular r:id="rId14"/>
      <p:bold r:id="rId15"/>
    </p:embeddedFont>
    <p:embeddedFont>
      <p:font typeface="Encode Sans Regular" pitchFamily="2" charset="-18"/>
      <p:regular r:id="rId16"/>
    </p:embeddedFont>
    <p:embeddedFont>
      <p:font typeface="UCM Sans Black" pitchFamily="50" charset="-18"/>
      <p:bold r:id="rId17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500" y="1807200"/>
            <a:ext cx="697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75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71D76D-05AA-43F4-A536-BDE63F4BD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500" y="4561200"/>
            <a:ext cx="4298400" cy="10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3D3935"/>
                </a:solidFill>
                <a:latin typeface="Encode Sans Regular" pitchFamily="2" charset="-18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sk-SK" dirty="0"/>
              <a:t> </a:t>
            </a:r>
            <a:r>
              <a:rPr lang="sk-SK" dirty="0" err="1"/>
              <a:t>Click</a:t>
            </a:r>
            <a:r>
              <a:rPr lang="sk-SK" dirty="0"/>
              <a:t> </a:t>
            </a:r>
            <a:r>
              <a:rPr lang="en-US" dirty="0"/>
              <a:t>to add subtitle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DE34ED83-6814-4C66-8146-606A1B694524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09E6023B-3994-4584-997D-CAA2050B98C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8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512FF257-C4DF-49B8-BF79-C90F4C9F4E5C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2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4F4826D5-8B99-41EA-98FF-4259238CFB6A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7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redelov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100" y="2563200"/>
            <a:ext cx="7886700" cy="132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F4204E3D-31FD-4214-8410-5382694E3C89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1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23455-63F8-46AB-A1DD-6E9CC130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00" y="2700000"/>
            <a:ext cx="4633200" cy="269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3D3935"/>
                </a:solidFill>
                <a:latin typeface="Encode Sans Regular" pitchFamily="2" charset="-18"/>
              </a:defRPr>
            </a:lvl1pPr>
            <a:lvl2pPr>
              <a:defRPr sz="2100">
                <a:solidFill>
                  <a:srgbClr val="3D3935"/>
                </a:solidFill>
                <a:latin typeface="Encode Sans Regular" pitchFamily="2" charset="-18"/>
              </a:defRPr>
            </a:lvl2pPr>
            <a:lvl3pPr>
              <a:defRPr sz="2100">
                <a:solidFill>
                  <a:srgbClr val="3D3935"/>
                </a:solidFill>
                <a:latin typeface="Encode Sans Regular" pitchFamily="2" charset="-18"/>
              </a:defRPr>
            </a:lvl3pPr>
            <a:lvl4pPr>
              <a:defRPr sz="2100">
                <a:solidFill>
                  <a:srgbClr val="3D3935"/>
                </a:solidFill>
                <a:latin typeface="Encode Sans Regular" pitchFamily="2" charset="-18"/>
              </a:defRPr>
            </a:lvl4pPr>
            <a:lvl5pPr>
              <a:defRPr sz="2100">
                <a:solidFill>
                  <a:srgbClr val="3D3935"/>
                </a:solidFill>
                <a:latin typeface="Encode Sans Regular" pitchFamily="2" charset="-18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6A100E52-B328-42FA-A5EE-3EB433D18AA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5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09E6023B-3994-4584-997D-CAA2050B98C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512FF257-C4DF-49B8-BF79-C90F4C9F4E5C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4F4826D5-8B99-41EA-98FF-4259238CFB6A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7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500" y="1807200"/>
            <a:ext cx="697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75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71D76D-05AA-43F4-A536-BDE63F4BD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500" y="4561200"/>
            <a:ext cx="4298400" cy="10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3D3935"/>
                </a:solidFill>
                <a:latin typeface="Encode Sans Regular" pitchFamily="2" charset="-18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sk-SK" dirty="0"/>
              <a:t> </a:t>
            </a:r>
            <a:r>
              <a:rPr lang="sk-SK" dirty="0" err="1"/>
              <a:t>Click</a:t>
            </a:r>
            <a:r>
              <a:rPr lang="sk-SK" dirty="0"/>
              <a:t> </a:t>
            </a:r>
            <a:r>
              <a:rPr lang="en-US" dirty="0"/>
              <a:t>to add subtitle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DE34ED83-6814-4C66-8146-606A1B694524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Predelov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100" y="2563200"/>
            <a:ext cx="7886700" cy="132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F4204E3D-31FD-4214-8410-5382694E3C89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4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47200"/>
            <a:ext cx="36882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23455-63F8-46AB-A1DD-6E9CC130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00" y="2700000"/>
            <a:ext cx="4633200" cy="269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solidFill>
                  <a:srgbClr val="3D3935"/>
                </a:solidFill>
                <a:latin typeface="Encode Sans Regular" pitchFamily="2" charset="-18"/>
              </a:defRPr>
            </a:lvl1pPr>
            <a:lvl2pPr>
              <a:defRPr sz="2100">
                <a:solidFill>
                  <a:srgbClr val="3D3935"/>
                </a:solidFill>
                <a:latin typeface="Encode Sans Regular" pitchFamily="2" charset="-18"/>
              </a:defRPr>
            </a:lvl2pPr>
            <a:lvl3pPr>
              <a:defRPr sz="2100">
                <a:solidFill>
                  <a:srgbClr val="3D3935"/>
                </a:solidFill>
                <a:latin typeface="Encode Sans Regular" pitchFamily="2" charset="-18"/>
              </a:defRPr>
            </a:lvl3pPr>
            <a:lvl4pPr>
              <a:defRPr sz="2100">
                <a:solidFill>
                  <a:srgbClr val="3D3935"/>
                </a:solidFill>
                <a:latin typeface="Encode Sans Regular" pitchFamily="2" charset="-18"/>
              </a:defRPr>
            </a:lvl4pPr>
            <a:lvl5pPr>
              <a:defRPr sz="2100">
                <a:solidFill>
                  <a:srgbClr val="3D3935"/>
                </a:solidFill>
                <a:latin typeface="Encode Sans Regular" pitchFamily="2" charset="-18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6A100E52-B328-42FA-A5EE-3EB433D18AA3}"/>
              </a:ext>
            </a:extLst>
          </p:cNvPr>
          <p:cNvSpPr txBox="1">
            <a:spLocks/>
          </p:cNvSpPr>
          <p:nvPr userDrawn="1"/>
        </p:nvSpPr>
        <p:spPr>
          <a:xfrm>
            <a:off x="8278930" y="6245049"/>
            <a:ext cx="518400" cy="291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z="900" smtClean="0">
                <a:solidFill>
                  <a:srgbClr val="3D3935"/>
                </a:solidFill>
              </a:rPr>
              <a:pPr/>
              <a:t>‹#›</a:t>
            </a:fld>
            <a:endParaRPr lang="sk-SK" sz="900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54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546BC-16F9-40BE-B82E-478D5415B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9950"/>
            <a:ext cx="9108036" cy="2713350"/>
          </a:xfrm>
        </p:spPr>
        <p:txBody>
          <a:bodyPr/>
          <a:lstStyle/>
          <a:p>
            <a:pPr algn="ctr"/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KOMUNIKÁCIA A INKLUZÍVNY PRÍSTUP VO VYSOKOŠKOLSKOM PROSTREDÍ</a:t>
            </a:r>
            <a:b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Profesionalita a inkluzívna komunikácia vo vysokoškolskom prostredí</a:t>
            </a:r>
            <a:br>
              <a:rPr lang="sk-SK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6-7.2. 2025, Bratislava</a:t>
            </a:r>
            <a:b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5419C2-BACC-4A70-BA6F-A1BB83A4D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61" y="4094475"/>
            <a:ext cx="5427113" cy="1744350"/>
          </a:xfrm>
        </p:spPr>
        <p:txBody>
          <a:bodyPr/>
          <a:lstStyle/>
          <a:p>
            <a:r>
              <a:rPr lang="sk-SK" i="1" dirty="0"/>
              <a:t>Mgr. Veronika </a:t>
            </a:r>
            <a:r>
              <a:rPr lang="sk-SK" i="1" dirty="0" err="1"/>
              <a:t>Michvocíková,</a:t>
            </a:r>
            <a:r>
              <a:rPr lang="sk-SK" i="1" dirty="0"/>
              <a:t> PhD.</a:t>
            </a:r>
          </a:p>
          <a:p>
            <a:r>
              <a:rPr lang="sk-SK" i="1" dirty="0"/>
              <a:t>Katedra pedagogiky</a:t>
            </a:r>
          </a:p>
          <a:p>
            <a:r>
              <a:rPr lang="sk-SK" i="1" dirty="0"/>
              <a:t>Filozofická fakulta</a:t>
            </a:r>
          </a:p>
          <a:p>
            <a:r>
              <a:rPr lang="sk-SK" i="1" dirty="0"/>
              <a:t>Univerzita sv. Cyrila a Metoda v Trnave</a:t>
            </a:r>
          </a:p>
        </p:txBody>
      </p:sp>
    </p:spTree>
    <p:extLst>
      <p:ext uri="{BB962C8B-B14F-4D97-AF65-F5344CB8AC3E}">
        <p14:creationId xmlns:p14="http://schemas.microsoft.com/office/powerpoint/2010/main" val="428412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E51F7-383E-4E72-8518-8CB928CC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589950"/>
            <a:ext cx="3688200" cy="640800"/>
          </a:xfrm>
        </p:spPr>
        <p:txBody>
          <a:bodyPr/>
          <a:lstStyle/>
          <a:p>
            <a:r>
              <a:rPr lang="sk-SK" dirty="0"/>
              <a:t>ÚVOD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16541A-DE87-4719-AD8D-CD43EAC60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4" y="2228850"/>
            <a:ext cx="8644125" cy="4752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Cieľ príspevku – </a:t>
            </a:r>
            <a:r>
              <a:rPr lang="sk-SK" b="1" dirty="0">
                <a:solidFill>
                  <a:srgbClr val="FF0000"/>
                </a:solidFill>
              </a:rPr>
              <a:t>identifikovať spôsoby optimálneho komunikovania v rámci aplikovania inkluzívneho prístupu vo vysokoškolskom prostredí</a:t>
            </a:r>
          </a:p>
          <a:p>
            <a:pPr>
              <a:lnSpc>
                <a:spcPct val="150000"/>
              </a:lnSpc>
            </a:pPr>
            <a:r>
              <a:rPr lang="sk-SK" dirty="0"/>
              <a:t>Inkluzívny prístup</a:t>
            </a:r>
          </a:p>
          <a:p>
            <a:pPr>
              <a:lnSpc>
                <a:spcPct val="150000"/>
              </a:lnSpc>
            </a:pPr>
            <a:r>
              <a:rPr lang="sk-SK" dirty="0"/>
              <a:t>Inkluzívna komunikácia </a:t>
            </a:r>
          </a:p>
          <a:p>
            <a:pPr>
              <a:lnSpc>
                <a:spcPct val="150000"/>
              </a:lnSpc>
            </a:pPr>
            <a:r>
              <a:rPr lang="sk-SK" dirty="0"/>
              <a:t>Praktické príklady</a:t>
            </a:r>
          </a:p>
        </p:txBody>
      </p:sp>
    </p:spTree>
    <p:extLst>
      <p:ext uri="{BB962C8B-B14F-4D97-AF65-F5344CB8AC3E}">
        <p14:creationId xmlns:p14="http://schemas.microsoft.com/office/powerpoint/2010/main" val="13442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1C6E5-52E2-46EC-97D2-92EF0231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4" y="618524"/>
            <a:ext cx="4657725" cy="1896075"/>
          </a:xfrm>
        </p:spPr>
        <p:txBody>
          <a:bodyPr/>
          <a:lstStyle/>
          <a:p>
            <a:r>
              <a:rPr lang="sk-SK" sz="4000" dirty="0"/>
              <a:t>Inkluzívny prístup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8BE277-2DDA-408F-A501-90C26F1F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174033"/>
            <a:ext cx="8496300" cy="39219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>
                <a:latin typeface="Encode Sans" pitchFamily="2" charset="-18"/>
                <a:ea typeface="Times New Roman" panose="02020603050405020304" pitchFamily="18" charset="0"/>
              </a:rPr>
              <a:t>Spoločenský vývoj v uplynulých rokoch – procesy migračného charakteru, integrácia, národná </a:t>
            </a:r>
            <a:r>
              <a:rPr lang="sk-SK" sz="2400" dirty="0" err="1">
                <a:latin typeface="Encode Sans" pitchFamily="2" charset="-18"/>
                <a:ea typeface="Times New Roman" panose="02020603050405020304" pitchFamily="18" charset="0"/>
              </a:rPr>
              <a:t>vs</a:t>
            </a:r>
            <a:r>
              <a:rPr lang="sk-SK" sz="2400" dirty="0">
                <a:latin typeface="Encode Sans" pitchFamily="2" charset="-18"/>
                <a:ea typeface="Times New Roman" panose="02020603050405020304" pitchFamily="18" charset="0"/>
              </a:rPr>
              <a:t>. nadnárodná identita</a:t>
            </a:r>
          </a:p>
          <a:p>
            <a:pPr>
              <a:lnSpc>
                <a:spcPct val="150000"/>
              </a:lnSpc>
            </a:pPr>
            <a:r>
              <a:rPr lang="sk-SK" sz="2400" dirty="0">
                <a:effectLst/>
                <a:latin typeface="Encode Sans" pitchFamily="2" charset="-18"/>
                <a:ea typeface="Times New Roman" panose="02020603050405020304" pitchFamily="18" charset="0"/>
              </a:rPr>
              <a:t>Rozmanitosť a rôznorodosť a jej rozširovanie do rôznych oblastí života – edukačný proces</a:t>
            </a:r>
          </a:p>
          <a:p>
            <a:pPr>
              <a:lnSpc>
                <a:spcPct val="150000"/>
              </a:lnSpc>
            </a:pPr>
            <a:r>
              <a:rPr lang="sk-SK" sz="2400" dirty="0">
                <a:latin typeface="Encode Sans" pitchFamily="2" charset="-18"/>
                <a:ea typeface="Times New Roman" panose="02020603050405020304" pitchFamily="18" charset="0"/>
              </a:rPr>
              <a:t>Akceptácia každého jedného </a:t>
            </a:r>
            <a:r>
              <a:rPr lang="sk-SK" sz="2400" dirty="0" err="1">
                <a:latin typeface="Encode Sans" pitchFamily="2" charset="-18"/>
                <a:ea typeface="Times New Roman" panose="02020603050405020304" pitchFamily="18" charset="0"/>
              </a:rPr>
              <a:t>edukanta</a:t>
            </a:r>
            <a:endParaRPr lang="sk-SK" sz="2400" dirty="0">
              <a:effectLst/>
              <a:latin typeface="Encode Sans" pitchFamily="2" charset="-18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9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80F63-A5D3-7C3E-5BFD-1ABEEA15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23731"/>
            <a:ext cx="4195277" cy="1164269"/>
          </a:xfrm>
        </p:spPr>
        <p:txBody>
          <a:bodyPr/>
          <a:lstStyle/>
          <a:p>
            <a:r>
              <a:rPr lang="sk-SK" dirty="0"/>
              <a:t>Inkluzívna komunikácia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5AF207-9B7F-F4E0-5C67-6DA8D949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599" y="2700000"/>
            <a:ext cx="6824462" cy="35141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sk-SK" sz="1800" dirty="0">
                <a:latin typeface="Encode Sans" pitchFamily="2" charset="-18"/>
              </a:rPr>
              <a:t>p</a:t>
            </a:r>
            <a:r>
              <a:rPr lang="sk-SK" sz="1800" b="0" i="0" u="none" strike="noStrike" baseline="0" dirty="0">
                <a:latin typeface="Encode Sans" pitchFamily="2" charset="-18"/>
              </a:rPr>
              <a:t>rostriedok na presadzovanie sociálnej inklúzie, smerujúcej k inkluzívnej spoločnosti,</a:t>
            </a:r>
          </a:p>
          <a:p>
            <a:pPr algn="l">
              <a:lnSpc>
                <a:spcPct val="150000"/>
              </a:lnSpc>
            </a:pPr>
            <a:r>
              <a:rPr lang="sk-SK" sz="1800" b="1" dirty="0">
                <a:latin typeface="Encode Sans" pitchFamily="2" charset="-18"/>
              </a:rPr>
              <a:t>Tri základné pravidlá: </a:t>
            </a:r>
          </a:p>
          <a:p>
            <a:pPr marL="342900" indent="-342900" algn="l">
              <a:lnSpc>
                <a:spcPct val="150000"/>
              </a:lnSpc>
              <a:buAutoNum type="arabicParenR"/>
            </a:pPr>
            <a:r>
              <a:rPr lang="sk-SK" sz="1800" dirty="0">
                <a:latin typeface="Encode Sans" pitchFamily="2" charset="-18"/>
              </a:rPr>
              <a:t>Všetci sú si rovní </a:t>
            </a:r>
          </a:p>
          <a:p>
            <a:pPr marL="342900" indent="-342900" algn="l">
              <a:lnSpc>
                <a:spcPct val="150000"/>
              </a:lnSpc>
              <a:buAutoNum type="arabicParenR"/>
            </a:pPr>
            <a:r>
              <a:rPr lang="sk-SK" sz="1800" dirty="0">
                <a:latin typeface="Encode Sans" pitchFamily="2" charset="-18"/>
              </a:rPr>
              <a:t>Všetci môžu aktívne participovať na komunikácii</a:t>
            </a:r>
          </a:p>
          <a:p>
            <a:pPr marL="342900" indent="-342900" algn="l">
              <a:lnSpc>
                <a:spcPct val="150000"/>
              </a:lnSpc>
              <a:buAutoNum type="arabicParenR"/>
            </a:pPr>
            <a:r>
              <a:rPr lang="sk-SK" sz="1800" dirty="0">
                <a:latin typeface="Encode Sans" pitchFamily="2" charset="-18"/>
              </a:rPr>
              <a:t>Zachovanie a rozvíjanie vlastných myšlienok</a:t>
            </a:r>
          </a:p>
          <a:p>
            <a:pPr marL="0" indent="0" algn="l">
              <a:buNone/>
            </a:pPr>
            <a:r>
              <a:rPr lang="sk-SK" sz="1800" dirty="0">
                <a:latin typeface="Encode Sans" pitchFamily="2" charset="-18"/>
              </a:rPr>
              <a:t> </a:t>
            </a:r>
            <a:endParaRPr lang="sk-SK" dirty="0">
              <a:latin typeface="Encode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8510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2A8D4-D49F-5D03-5079-D85E5903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51722"/>
            <a:ext cx="6210689" cy="1136278"/>
          </a:xfrm>
        </p:spPr>
        <p:txBody>
          <a:bodyPr/>
          <a:lstStyle/>
          <a:p>
            <a:r>
              <a:rPr lang="sk-SK" dirty="0"/>
              <a:t>Nediskriminačný spôsob v komunikovaní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633A53-CBA8-2123-0593-400004662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2700000"/>
            <a:ext cx="7352522" cy="2696400"/>
          </a:xfrm>
        </p:spPr>
        <p:txBody>
          <a:bodyPr/>
          <a:lstStyle/>
          <a:p>
            <a:r>
              <a:rPr lang="sk-SK" dirty="0"/>
              <a:t>Rodovo neutrálny jazyk (absencia generického maskulína) – redukovanie rodových stereotypov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Osoba so zdravotným postihnutím – osoba s poruchou sluchu (absencia výrazov ako napr. sluchovo postihnutá osoba, hluchá osoba)</a:t>
            </a:r>
          </a:p>
        </p:txBody>
      </p:sp>
    </p:spTree>
    <p:extLst>
      <p:ext uri="{BB962C8B-B14F-4D97-AF65-F5344CB8AC3E}">
        <p14:creationId xmlns:p14="http://schemas.microsoft.com/office/powerpoint/2010/main" val="286538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8B060F-7763-DC52-1C26-A1FA1875DE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8" t="4966" r="1873" b="2814"/>
          <a:stretch/>
        </p:blipFill>
        <p:spPr>
          <a:xfrm>
            <a:off x="173126" y="1082352"/>
            <a:ext cx="8797748" cy="40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6FCF1-D712-782B-3570-2C6F2E73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334278"/>
            <a:ext cx="6798517" cy="753722"/>
          </a:xfrm>
        </p:spPr>
        <p:txBody>
          <a:bodyPr/>
          <a:lstStyle/>
          <a:p>
            <a:r>
              <a:rPr lang="sk-SK" dirty="0"/>
              <a:t>Niekoľko ďalších príkladov inkluzívneho komunikovania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4B3A9C-B5A0-025C-0377-9A6CA1341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3" y="2700000"/>
            <a:ext cx="8182947" cy="3243600"/>
          </a:xfrm>
        </p:spPr>
        <p:txBody>
          <a:bodyPr>
            <a:normAutofit/>
          </a:bodyPr>
          <a:lstStyle/>
          <a:p>
            <a:r>
              <a:rPr lang="sk-SK" dirty="0"/>
              <a:t>Oblasť vzťahov: druh/družka, partner/ partnerka, LGBTI ľudia</a:t>
            </a:r>
          </a:p>
          <a:p>
            <a:r>
              <a:rPr lang="sk-SK" dirty="0"/>
              <a:t>Národnosti a kultúry: vyhýbanie sa zovšeobecneniam (napr. pracovití Nemci, Ázijci sa sťahujú do Európy,...)</a:t>
            </a:r>
          </a:p>
          <a:p>
            <a:r>
              <a:rPr lang="sk-SK" dirty="0"/>
              <a:t>Moslim nie je označenie pre príslušníkov arabskej kultúry (existuje islamské náboženstvo a moslim je vyznávač islamského náboženstva)</a:t>
            </a:r>
          </a:p>
          <a:p>
            <a:r>
              <a:rPr lang="sk-SK" dirty="0"/>
              <a:t>Stereotypy spojené s vekom: napr. ...starší ľudia majú menšie vedomosti... nie sú žiadúce</a:t>
            </a:r>
          </a:p>
          <a:p>
            <a:r>
              <a:rPr lang="sk-SK" dirty="0"/>
              <a:t>Stereotypy spojené s rodom: „správaj sa ako chlap“ nie sú žiadúce</a:t>
            </a:r>
          </a:p>
        </p:txBody>
      </p:sp>
    </p:spTree>
    <p:extLst>
      <p:ext uri="{BB962C8B-B14F-4D97-AF65-F5344CB8AC3E}">
        <p14:creationId xmlns:p14="http://schemas.microsoft.com/office/powerpoint/2010/main" val="139774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9564B-D03F-93AC-EE0D-D3B82FDB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656625"/>
            <a:ext cx="3688200" cy="1648425"/>
          </a:xfrm>
        </p:spPr>
        <p:txBody>
          <a:bodyPr/>
          <a:lstStyle/>
          <a:p>
            <a:r>
              <a:rPr lang="sk-SK" sz="3600" dirty="0"/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90D44F-C0CF-F903-DCC1-F8B0C3020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724025"/>
            <a:ext cx="7962900" cy="4276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/>
              <a:t>Spoločenský vývoj a neustále inovácie</a:t>
            </a:r>
          </a:p>
          <a:p>
            <a:pPr>
              <a:lnSpc>
                <a:spcPct val="150000"/>
              </a:lnSpc>
            </a:pPr>
            <a:r>
              <a:rPr lang="sk-SK" dirty="0"/>
              <a:t>Inkluzívny prístup ako nevyhnutnosť súčasného edukačného procesu</a:t>
            </a:r>
          </a:p>
          <a:p>
            <a:pPr>
              <a:lnSpc>
                <a:spcPct val="150000"/>
              </a:lnSpc>
            </a:pPr>
            <a:r>
              <a:rPr lang="sk-SK" dirty="0"/>
              <a:t>Inkluzívny prístup a inkluzívna komunikácia vo vysokoškolskom prostredí</a:t>
            </a:r>
          </a:p>
          <a:p>
            <a:pPr>
              <a:lnSpc>
                <a:spcPct val="150000"/>
              </a:lnSpc>
            </a:pPr>
            <a:r>
              <a:rPr lang="sk-SK" dirty="0" err="1"/>
              <a:t>Wellbeing</a:t>
            </a:r>
            <a:r>
              <a:rPr lang="sk-SK" dirty="0"/>
              <a:t> učiteľstva a študentstva </a:t>
            </a:r>
          </a:p>
        </p:txBody>
      </p:sp>
    </p:spTree>
    <p:extLst>
      <p:ext uri="{BB962C8B-B14F-4D97-AF65-F5344CB8AC3E}">
        <p14:creationId xmlns:p14="http://schemas.microsoft.com/office/powerpoint/2010/main" val="246786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D24AD-85A8-425E-870A-5893FF9A7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2220300"/>
            <a:ext cx="7886700" cy="1324800"/>
          </a:xfrm>
        </p:spPr>
        <p:txBody>
          <a:bodyPr/>
          <a:lstStyle/>
          <a:p>
            <a:r>
              <a:rPr lang="sk-SK" dirty="0"/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411003815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" id="{35F059DC-7738-4969-909D-B64DFFF1CBE9}" vid="{E7E85555-A1E5-4A76-BC8E-49A4BB7C06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89A1C3BF67C84BBB0877E402A36318" ma:contentTypeVersion="8" ma:contentTypeDescription="Umožňuje vytvoriť nový dokument." ma:contentTypeScope="" ma:versionID="755890151504e5c183d54b7d6d63300d">
  <xsd:schema xmlns:xsd="http://www.w3.org/2001/XMLSchema" xmlns:xs="http://www.w3.org/2001/XMLSchema" xmlns:p="http://schemas.microsoft.com/office/2006/metadata/properties" xmlns:ns2="http://schemas.microsoft.com/sharepoint/v3/fields" xmlns:ns3="94c9050b-8479-4bdb-b9e3-5af6bc4e1046" xmlns:ns4="4e8564b9-d9ef-4767-8a67-0965e8f1e527" targetNamespace="http://schemas.microsoft.com/office/2006/metadata/properties" ma:root="true" ma:fieldsID="63ceed3e23f727b479832af57dcd84c9" ns2:_="" ns3:_="" ns4:_="">
    <xsd:import namespace="http://schemas.microsoft.com/sharepoint/v3/fields"/>
    <xsd:import namespace="94c9050b-8479-4bdb-b9e3-5af6bc4e1046"/>
    <xsd:import namespace="4e8564b9-d9ef-4767-8a67-0965e8f1e527"/>
    <xsd:element name="properties">
      <xsd:complexType>
        <xsd:sequence>
          <xsd:element name="documentManagement">
            <xsd:complexType>
              <xsd:all>
                <xsd:element ref="ns2:_Version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" nillable="true" ma:displayName="Verzia" ma:internalName="Verzia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9050b-8479-4bdb-b9e3-5af6bc4e104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82d99f30-e3f7-447f-bfa3-c8fc3e8f72a8}" ma:internalName="TaxCatchAll" ma:showField="CatchAllData" ma:web="94c9050b-8479-4bdb-b9e3-5af6bc4e10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564b9-d9ef-4767-8a67-0965e8f1e52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displayName="Značky obrázka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Typ obsahu"/>
        <xsd:element ref="dc:title" minOccurs="0" maxOccurs="1" ma:index="2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TaxCatchAll xmlns="94c9050b-8479-4bdb-b9e3-5af6bc4e1046" xsi:nil="true"/>
    <lcf76f155ced4ddcb4097134ff3c332f xmlns="4e8564b9-d9ef-4767-8a67-0965e8f1e527" xsi:nil="true"/>
  </documentManagement>
</p:properties>
</file>

<file path=customXml/itemProps1.xml><?xml version="1.0" encoding="utf-8"?>
<ds:datastoreItem xmlns:ds="http://schemas.openxmlformats.org/officeDocument/2006/customXml" ds:itemID="{C871B09B-0693-4193-BB1B-A4EB5B07D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4c9050b-8479-4bdb-b9e3-5af6bc4e1046"/>
    <ds:schemaRef ds:uri="4e8564b9-d9ef-4767-8a67-0965e8f1e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EAEBCA-5D60-4BA2-BAC6-94E43222F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E5D227-84B8-4772-9DBC-1B7C6DD0137C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sharepoint/v3/fields"/>
    <ds:schemaRef ds:uri="94c9050b-8479-4bdb-b9e3-5af6bc4e1046"/>
    <ds:schemaRef ds:uri="4e8564b9-d9ef-4767-8a67-0965e8f1e5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Prezentácia FF UCM - rozmer 4.3 - šablóna</Template>
  <TotalTime>62</TotalTime>
  <Words>287</Words>
  <Application>Microsoft Office PowerPoint</Application>
  <PresentationFormat>Prezentácia na obrazovke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UCM Sans Black</vt:lpstr>
      <vt:lpstr>Encode Sans</vt:lpstr>
      <vt:lpstr>Encode Sans Regular</vt:lpstr>
      <vt:lpstr>Motív Office</vt:lpstr>
      <vt:lpstr>KOMUNIKÁCIA A INKLUZÍVNY PRÍSTUP VO VYSOKOŠKOLSKOM PROSTREDÍ  Profesionalita a inkluzívna komunikácia vo vysokoškolskom prostredí 6-7.2. 2025, Bratislava </vt:lpstr>
      <vt:lpstr>ÚVOD</vt:lpstr>
      <vt:lpstr>Inkluzívny prístup</vt:lpstr>
      <vt:lpstr>Inkluzívna komunikácia</vt:lpstr>
      <vt:lpstr>Nediskriminačný spôsob v komunikovaní</vt:lpstr>
      <vt:lpstr>Prezentácia programu PowerPoint</vt:lpstr>
      <vt:lpstr>Niekoľko ďalších príkladov inkluzívneho komunikovania</vt:lpstr>
      <vt:lpstr>ZÁVER</vt:lpstr>
      <vt:lpstr>ĎAKUJEM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EFEKTÍVNE RIEŠENIE KONFLIKTOV V ONLINE PROSTREDÍ ZALOŽENÉ NA MULTIDISCIPLINÁRNOM PRÍSTUPE   Mediácia a multidisciplinarita ako kľúč k harmonickým riešeniam konfliktov,  Modra, 11.-12.10. 2024 </dc:title>
  <dc:creator>MICHVOCÍKOVÁ, Veronika</dc:creator>
  <cp:lastModifiedBy>MICHVOCÍKOVÁ, Veronika</cp:lastModifiedBy>
  <cp:revision>28</cp:revision>
  <dcterms:created xsi:type="dcterms:W3CDTF">2024-10-03T08:53:49Z</dcterms:created>
  <dcterms:modified xsi:type="dcterms:W3CDTF">2025-02-06T22:44:32Z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0x0101004F89A1C3BF67C84BBB0877E402A36318</vt:lpwstr>
  </property>
</Properties>
</file>