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5" r:id="rId6"/>
    <p:sldId id="286" r:id="rId7"/>
    <p:sldId id="285" r:id="rId8"/>
    <p:sldId id="281" r:id="rId9"/>
    <p:sldId id="287" r:id="rId10"/>
    <p:sldId id="283" r:id="rId11"/>
    <p:sldId id="288" r:id="rId12"/>
    <p:sldId id="282" r:id="rId13"/>
    <p:sldId id="289" r:id="rId14"/>
    <p:sldId id="284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706" autoAdjust="0"/>
  </p:normalViewPr>
  <p:slideViewPr>
    <p:cSldViewPr showGuides="1">
      <p:cViewPr varScale="1">
        <p:scale>
          <a:sx n="113" d="100"/>
          <a:sy n="11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2/6/2025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2/6/2025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Testy na meranie celkovej komunikačnej kompetencie: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Questionnaire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Competence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(QCC) – Hodnotí schopnosť efektívnej medziľudskej komunikácie.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Communicative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Competence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Scale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(CCS) – Posudzuje verbálne a neverbálne aspekty komunikácie.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Self-Perceived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Competence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Scale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(SPCC) – Meria subjektívne vnímanú kompetenciu v rôznych komunikačných situáciách.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Testy asertivity a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sebapresadzovania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Rathus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Assertiveness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Schedule (RAS) – Posudzuje úroveň asertívneho správania.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Assertiveness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Scale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(AS;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Gambrill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Richey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1975) – Hodnotí schopnosť presadzovať sa v sociálnych interakciách.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Situational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Test of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Assertive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Behavior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(STAB) – Testovanie asertivity v rôznych sociálnych situáciách.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Testy emočnej inteligencie a empatie (ako aspektu komunikácie):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Emotional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Intelligence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Scale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(EIS;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Schutte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1998) – Hodnotí schopnosť rozpoznávať a regulovať emócie v komunikácii.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Interpersonal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Reactivity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Index (IRI;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Davis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1980) – Meria empatiu ako dôležitú súčasť efektívnej komunikácie.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Toronto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Empathy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Questionnaire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(TEQ) – Posudzuje emocionálnu a kognitívnu empatiu.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Testy neverbálnej komunikácie: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Profile of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Nonverbal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Sensitivity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(PONS) – Hodnotí schopnosť interpretovať neverbálne signály.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Diagnostic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Analysis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Nonverbal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Accuracy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(DANVA) – Testuje schopnosť správne rozpoznávať výrazy tváre a tón hlasu.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Reading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Mind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Eyes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Test (RMET;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Baron-Cohen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2001) – Meria schopnosť identifikovať emócie na základe očného kontaktu.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Testy na meranie sociálnych zručností: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Skills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Inventory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(SSI;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Riggio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1986) – Posudzuje rôzne aspekty sociálnych zručností vrátane expresivity a citlivosti v komunikácii.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Interpersonal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Inventory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(ICI; </a:t>
            </a:r>
            <a:r>
              <a:rPr lang="sk-SK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Bienvenu</a:t>
            </a:r>
            <a:r>
              <a:rPr lang="sk-S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1971) – Poskytuje sebahodnotenie interpersonálnych komunikačných schopností.</a:t>
            </a:r>
            <a:endParaRPr lang="sk-S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sk-SK" smtClean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062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20" y="533402"/>
            <a:ext cx="3772883" cy="2514601"/>
          </a:xfrm>
        </p:spPr>
        <p:txBody>
          <a:bodyPr>
            <a:normAutofit/>
          </a:bodyPr>
          <a:lstStyle>
            <a:lvl1pPr>
              <a:defRPr sz="4051"/>
            </a:lvl1pPr>
          </a:lstStyle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20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2/6/2025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2/6/2025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2/6/2025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2/6/2025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8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2/6/2025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8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2/6/2025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4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6" y="1828804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7" indent="0">
              <a:buNone/>
              <a:defRPr sz="1500" b="1"/>
            </a:lvl2pPr>
            <a:lvl3pPr marL="685994" indent="0">
              <a:buNone/>
              <a:defRPr sz="1350" b="1"/>
            </a:lvl3pPr>
            <a:lvl4pPr marL="1028991" indent="0">
              <a:buNone/>
              <a:defRPr sz="1200" b="1"/>
            </a:lvl4pPr>
            <a:lvl5pPr marL="1371989" indent="0">
              <a:buNone/>
              <a:defRPr sz="1200" b="1"/>
            </a:lvl5pPr>
            <a:lvl6pPr marL="1714986" indent="0">
              <a:buNone/>
              <a:defRPr sz="1200" b="1"/>
            </a:lvl6pPr>
            <a:lvl7pPr marL="2057983" indent="0">
              <a:buNone/>
              <a:defRPr sz="1200" b="1"/>
            </a:lvl7pPr>
            <a:lvl8pPr marL="2400980" indent="0">
              <a:buNone/>
              <a:defRPr sz="1200" b="1"/>
            </a:lvl8pPr>
            <a:lvl9pPr marL="2743977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6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2/6/2025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2/6/2025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2/6/2025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2/6/2025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Autofit/>
          </a:bodyPr>
          <a:lstStyle>
            <a:lvl1pPr algn="l">
              <a:defRPr sz="2701" b="1"/>
            </a:lvl1pPr>
          </a:lstStyle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00507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/>
            </a:lvl1pPr>
            <a:lvl2pPr marL="342997" indent="0">
              <a:buNone/>
              <a:defRPr sz="900"/>
            </a:lvl2pPr>
            <a:lvl3pPr marL="685994" indent="0">
              <a:buNone/>
              <a:defRPr sz="750"/>
            </a:lvl3pPr>
            <a:lvl4pPr marL="1028991" indent="0">
              <a:buNone/>
              <a:defRPr sz="675"/>
            </a:lvl4pPr>
            <a:lvl5pPr marL="1371989" indent="0">
              <a:buNone/>
              <a:defRPr sz="675"/>
            </a:lvl5pPr>
            <a:lvl6pPr marL="1714986" indent="0">
              <a:buNone/>
              <a:defRPr sz="675"/>
            </a:lvl6pPr>
            <a:lvl7pPr marL="2057983" indent="0">
              <a:buNone/>
              <a:defRPr sz="675"/>
            </a:lvl7pPr>
            <a:lvl8pPr marL="2400980" indent="0">
              <a:buNone/>
              <a:defRPr sz="675"/>
            </a:lvl8pPr>
            <a:lvl9pPr marL="2743977" indent="0">
              <a:buNone/>
              <a:defRPr sz="675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6155272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6155272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8" y="6155272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94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99" indent="-171499" algn="l" defTabSz="685994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96" indent="-171499" algn="l" defTabSz="685994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94" indent="-137200" algn="l" defTabSz="685994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94" indent="-137200" algn="l" defTabSz="685994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93" indent="-102899" algn="l" defTabSz="685994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93" indent="-1028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91" indent="-1028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91" indent="-1028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89" indent="-102899" algn="l" defTabSz="685994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94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91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89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86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83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80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77" algn="l" defTabSz="6859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56" y="188641"/>
            <a:ext cx="7993900" cy="2664296"/>
          </a:xfrm>
          <a:effectLst>
            <a:glow rad="863600">
              <a:schemeClr val="bg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sk-SK" dirty="0"/>
              <a:t>Psychologické aspekty schopnosti človeka komunikovať: </a:t>
            </a:r>
            <a:br>
              <a:rPr lang="sk-SK" dirty="0"/>
            </a:br>
            <a:r>
              <a:rPr lang="sk-SK" dirty="0"/>
              <a:t>pohľad pracovnej a organizačnej psychológie.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556" y="3356992"/>
            <a:ext cx="3772883" cy="486181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Denisa Newman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039EBD-B69E-584B-3C3E-EC2834C44BD8}"/>
              </a:ext>
            </a:extLst>
          </p:cNvPr>
          <p:cNvSpPr txBox="1">
            <a:spLocks/>
          </p:cNvSpPr>
          <p:nvPr/>
        </p:nvSpPr>
        <p:spPr>
          <a:xfrm>
            <a:off x="682557" y="4005064"/>
            <a:ext cx="3772883" cy="486181"/>
          </a:xfrm>
          <a:prstGeom prst="rect">
            <a:avLst/>
          </a:prstGeom>
        </p:spPr>
        <p:txBody>
          <a:bodyPr vert="horz" lIns="68598" tIns="34299" rIns="68598" bIns="34299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Bratislava</a:t>
            </a:r>
          </a:p>
          <a:p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7.2.2025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6C2BBD6-38EE-7B92-B861-397D12130E74}"/>
              </a:ext>
            </a:extLst>
          </p:cNvPr>
          <p:cNvSpPr txBox="1"/>
          <p:nvPr/>
        </p:nvSpPr>
        <p:spPr>
          <a:xfrm>
            <a:off x="682556" y="5027692"/>
            <a:ext cx="66977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Kontakt: Denisa Newman, PhD., 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denisa.newman</a:t>
            </a: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@paneurouni.com</a:t>
            </a:r>
            <a:endParaRPr lang="sk-SK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Fakulta psychológie, Paneurópska vysoká škola, Bratislava, Slovenská republika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CD1AF-4ACE-C2DF-29BB-B8DA1211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B873624-D3E5-4028-AF50-5BFB0A20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Ako zlepšovať komunikačné kompetencie?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ADC26-E240-3F3C-9587-9C9A09FC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17" y="1700808"/>
            <a:ext cx="6516798" cy="51125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Sebareflexia a spätná väzba: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Pravidelná reflexia komunikačného štýlu a komunikačných chýb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rijímanie spätnej väzby (individuálnej, alebo 360°) od kolegov/ okolia.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Technológie: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Simulačné nástroje, virtuálna realita pre tréning komunikačných situácií.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66494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792A2-1C12-1BE8-E154-E3F0AC87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A72F5AE-AC66-A89D-A81B-7EAF2990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 a odporúčania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BDEA037-D7AE-9329-F1E3-689573062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Význam rozvoja komunikačných kompetencií pre individuálny a organizačný úspech.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Výzva pre organizácie: začleniť systematické hodnotenie a rozvoj komunikácie do HR procesov.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 VŠ prostredí – pri výbere pracovníkov zohľadniť okrem „odbornosti“ aj tzv. „mäkké“ zručnosti, kt. je aj komunikácia</a:t>
            </a:r>
            <a:endParaRPr lang="sk-S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93773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4392488" cy="1101648"/>
          </a:xfrm>
        </p:spPr>
        <p:txBody>
          <a:bodyPr>
            <a:normAutofit fontScale="90000"/>
          </a:bodyPr>
          <a:lstStyle/>
          <a:p>
            <a:r>
              <a:rPr lang="sk-SK" sz="4900" dirty="0"/>
              <a:t>Ďakujeme za pozornosť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039EBD-B69E-584B-3C3E-EC2834C44BD8}"/>
              </a:ext>
            </a:extLst>
          </p:cNvPr>
          <p:cNvSpPr txBox="1">
            <a:spLocks/>
          </p:cNvSpPr>
          <p:nvPr/>
        </p:nvSpPr>
        <p:spPr>
          <a:xfrm>
            <a:off x="682557" y="5319083"/>
            <a:ext cx="3772883" cy="486181"/>
          </a:xfrm>
          <a:prstGeom prst="rect">
            <a:avLst/>
          </a:prstGeom>
        </p:spPr>
        <p:txBody>
          <a:bodyPr vert="horz" lIns="68598" tIns="34299" rIns="68598" bIns="3429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2200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1F976C-F34F-BE12-FF39-BBD71F56D8C9}"/>
              </a:ext>
            </a:extLst>
          </p:cNvPr>
          <p:cNvSpPr txBox="1">
            <a:spLocks/>
          </p:cNvSpPr>
          <p:nvPr/>
        </p:nvSpPr>
        <p:spPr>
          <a:xfrm>
            <a:off x="682556" y="3933056"/>
            <a:ext cx="3772883" cy="2037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994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97" indent="0" algn="ctr" defTabSz="685994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94" indent="0" algn="ctr" defTabSz="685994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91" indent="0" algn="ctr" defTabSz="685994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89" indent="0" algn="ctr" defTabSz="685994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86" indent="0" algn="ctr" defTabSz="685994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83" indent="0" algn="ctr" defTabSz="685994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80" indent="0" algn="ctr" defTabSz="685994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77" indent="0" algn="ctr" defTabSz="685994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/>
              <a:t>Kontakt:</a:t>
            </a:r>
          </a:p>
          <a:p>
            <a:r>
              <a:rPr lang="sk-SK" sz="1800" dirty="0"/>
              <a:t>Denisa Newman, PhD.</a:t>
            </a:r>
          </a:p>
          <a:p>
            <a:r>
              <a:rPr lang="sk-SK" sz="1800" dirty="0">
                <a:latin typeface="+mj-lt"/>
              </a:rPr>
              <a:t>denisa.newman</a:t>
            </a:r>
            <a:r>
              <a:rPr lang="sk-SK" sz="1800" dirty="0">
                <a:latin typeface="+mj-lt"/>
                <a:cs typeface="Arial" panose="020B0604020202020204" pitchFamily="34" charset="0"/>
              </a:rPr>
              <a:t>@</a:t>
            </a:r>
            <a:r>
              <a:rPr lang="sk-SK" dirty="0">
                <a:latin typeface="+mj-lt"/>
                <a:cs typeface="Arial" panose="020B0604020202020204" pitchFamily="34" charset="0"/>
              </a:rPr>
              <a:t>paneurouni</a:t>
            </a:r>
            <a:r>
              <a:rPr lang="sk-SK" sz="1800" dirty="0">
                <a:latin typeface="+mj-lt"/>
                <a:cs typeface="Arial" panose="020B0604020202020204" pitchFamily="34" charset="0"/>
              </a:rPr>
              <a:t>.com</a:t>
            </a:r>
            <a:endParaRPr lang="sk-SK" sz="1800" dirty="0">
              <a:latin typeface="+mj-lt"/>
            </a:endParaRPr>
          </a:p>
          <a:p>
            <a:endParaRPr lang="sk-SK" sz="1800" dirty="0"/>
          </a:p>
          <a:p>
            <a:r>
              <a:rPr lang="sk-SK" sz="1800" dirty="0"/>
              <a:t>Fakulta psychológie</a:t>
            </a:r>
          </a:p>
          <a:p>
            <a:r>
              <a:rPr lang="sk-SK" sz="1800" dirty="0"/>
              <a:t>Paneurópska vysoká škola</a:t>
            </a:r>
          </a:p>
          <a:p>
            <a:r>
              <a:rPr lang="sk-SK" sz="1800" dirty="0"/>
              <a:t>Bratislava, Slovenská republika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37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Východiská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99117" y="1828800"/>
            <a:ext cx="6516798" cy="4696544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Význam komunikácie v pracovnom prostredí: </a:t>
            </a:r>
          </a:p>
          <a:p>
            <a:pPr marL="582997" lvl="1" indent="-342900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vplyv na pracovný výkon,</a:t>
            </a:r>
          </a:p>
          <a:p>
            <a:pPr marL="582997" lvl="1" indent="-342900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tímovú spoluprácu, </a:t>
            </a:r>
          </a:p>
          <a:p>
            <a:pPr marL="582997" lvl="1" indent="-342900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efektivitu a </a:t>
            </a:r>
          </a:p>
          <a:p>
            <a:pPr marL="582997" lvl="1" indent="-342900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organizačnú kultúru.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Cieľ príspevku: </a:t>
            </a:r>
          </a:p>
          <a:p>
            <a:pPr marL="582997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65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predstaviť psychologické aspekty komunikačných kompetencií, faktory ovplyvňujúce ich rozvoj a spôsoby ich hodnotenia.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56194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03999-C072-85EA-AFBD-68C2290C9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F86E9CE-C7C6-C7D4-BA36-34A0228C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Čo je tzv. kompetencia?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DFC188A-5953-BF30-0B5A-E532BBA16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68" y="1758280"/>
            <a:ext cx="2808312" cy="4191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pohľadu psychológie je kompetencia </a:t>
            </a:r>
            <a:r>
              <a:rPr lang="sk-S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súbor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rôznych faktorov ústiacich v </a:t>
            </a:r>
            <a:r>
              <a:rPr lang="sk-S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schopnosť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efektívne riešiť rôzne situácie a úlohy</a:t>
            </a:r>
            <a:endParaRPr lang="sk-SK" sz="1800" dirty="0"/>
          </a:p>
        </p:txBody>
      </p:sp>
      <p:pic>
        <p:nvPicPr>
          <p:cNvPr id="7" name="Grafický objekt 6" descr="Vdýchnutie výplň plnou farbou">
            <a:extLst>
              <a:ext uri="{FF2B5EF4-FFF2-40B4-BE49-F238E27FC236}">
                <a16:creationId xmlns:a16="http://schemas.microsoft.com/office/drawing/2014/main" id="{AED8A2F7-534A-A275-95C2-CF76EEB20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7824" y="1883135"/>
            <a:ext cx="3744416" cy="3706105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E87CA22E-5BD2-136D-EB56-EF9CF865F5B7}"/>
              </a:ext>
            </a:extLst>
          </p:cNvPr>
          <p:cNvSpPr/>
          <p:nvPr/>
        </p:nvSpPr>
        <p:spPr>
          <a:xfrm>
            <a:off x="827584" y="1844824"/>
            <a:ext cx="1897360" cy="43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vedomosti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E7B7D50F-4CC4-A820-B9B5-F5DD9C78C2D1}"/>
              </a:ext>
            </a:extLst>
          </p:cNvPr>
          <p:cNvSpPr/>
          <p:nvPr/>
        </p:nvSpPr>
        <p:spPr>
          <a:xfrm>
            <a:off x="827584" y="2417758"/>
            <a:ext cx="1897360" cy="43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schopnosti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428EAF34-D0F9-E64A-AF6D-C4C6C28F464C}"/>
              </a:ext>
            </a:extLst>
          </p:cNvPr>
          <p:cNvSpPr/>
          <p:nvPr/>
        </p:nvSpPr>
        <p:spPr>
          <a:xfrm>
            <a:off x="827584" y="4223449"/>
            <a:ext cx="1897360" cy="43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postoje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62DE9FF5-BC85-0033-4E40-7DF3DA82FB06}"/>
              </a:ext>
            </a:extLst>
          </p:cNvPr>
          <p:cNvSpPr/>
          <p:nvPr/>
        </p:nvSpPr>
        <p:spPr>
          <a:xfrm>
            <a:off x="827584" y="4792502"/>
            <a:ext cx="1897360" cy="43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motivácia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FAA9A9B0-6035-2955-0279-10D6DC771A17}"/>
              </a:ext>
            </a:extLst>
          </p:cNvPr>
          <p:cNvSpPr/>
          <p:nvPr/>
        </p:nvSpPr>
        <p:spPr>
          <a:xfrm>
            <a:off x="827584" y="5361555"/>
            <a:ext cx="1897360" cy="43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osobnosť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E06E7735-43AF-5C83-39DB-348E56D28103}"/>
              </a:ext>
            </a:extLst>
          </p:cNvPr>
          <p:cNvSpPr/>
          <p:nvPr/>
        </p:nvSpPr>
        <p:spPr>
          <a:xfrm>
            <a:off x="827584" y="3030472"/>
            <a:ext cx="1897360" cy="43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skúsenosti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18C7E796-D0C6-D85E-AC00-52518051D40B}"/>
              </a:ext>
            </a:extLst>
          </p:cNvPr>
          <p:cNvSpPr/>
          <p:nvPr/>
        </p:nvSpPr>
        <p:spPr>
          <a:xfrm>
            <a:off x="827584" y="3639733"/>
            <a:ext cx="1897360" cy="43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návyky</a:t>
            </a:r>
          </a:p>
        </p:txBody>
      </p: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CD940F8D-F18B-6629-57E6-D5D516CAE7E2}"/>
              </a:ext>
            </a:extLst>
          </p:cNvPr>
          <p:cNvSpPr/>
          <p:nvPr/>
        </p:nvSpPr>
        <p:spPr>
          <a:xfrm>
            <a:off x="2915816" y="3614701"/>
            <a:ext cx="936104" cy="4623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48EAF9A2-487E-873D-F3B4-CC2084837127}"/>
              </a:ext>
            </a:extLst>
          </p:cNvPr>
          <p:cNvSpPr/>
          <p:nvPr/>
        </p:nvSpPr>
        <p:spPr>
          <a:xfrm>
            <a:off x="3754760" y="5589240"/>
            <a:ext cx="1897360" cy="9361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Behaviorálne indikátory kompetencie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B9CAC440-B09A-3903-7922-2F589804D908}"/>
              </a:ext>
            </a:extLst>
          </p:cNvPr>
          <p:cNvSpPr/>
          <p:nvPr/>
        </p:nvSpPr>
        <p:spPr>
          <a:xfrm>
            <a:off x="827584" y="5949280"/>
            <a:ext cx="1897360" cy="43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ďalšie faktory...</a:t>
            </a:r>
          </a:p>
        </p:txBody>
      </p:sp>
    </p:spTree>
    <p:extLst>
      <p:ext uri="{BB962C8B-B14F-4D97-AF65-F5344CB8AC3E}">
        <p14:creationId xmlns:p14="http://schemas.microsoft.com/office/powerpoint/2010/main" val="324643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F2D8B-796A-5DA5-FF82-89C6A362E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0D5870B-0F6A-E512-6433-8E0BB40D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Čo je komunikačná kompetencia?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D384724-7E04-A072-36EF-3BB8F275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Komunikačné kompetencie = schopnosť jasne, efektívne a empaticky prenášať myšlienky a prijímať informácie.</a:t>
            </a:r>
          </a:p>
          <a:p>
            <a:pPr marL="582997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2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Príklad aj s behaviorálnymi indikátormi:</a:t>
            </a:r>
          </a:p>
          <a:p>
            <a:pPr marL="240097" lvl="1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sk-SK" sz="16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Pozorovaná osoba vyjadruje myšlienky verbálne aj neverbálne 	jasným, celistvým a priamym spôsobom. Udržiava očný kontakt. Volí 	spôsob komunikácie, ktorý je adekvátny publiku. Myšlienky vyjadruje 	zrozumiteľne.</a:t>
            </a:r>
            <a:endParaRPr lang="sk-SK" sz="22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Tzv. „mäkká zručnosť“</a:t>
            </a:r>
            <a:endParaRPr lang="sk-S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44815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1AFC0-E311-9C31-E4E7-5C358052F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87E9298-862F-4539-3B2F-E1490B70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16" y="533400"/>
            <a:ext cx="6869227" cy="1066800"/>
          </a:xfrm>
        </p:spPr>
        <p:txBody>
          <a:bodyPr/>
          <a:lstStyle/>
          <a:p>
            <a:r>
              <a:rPr lang="pl-PL" dirty="0"/>
              <a:t>Faktory ovplyvňujúce komunikačné kompetencie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ADEA2F8-DA7E-C995-1328-05D12F74D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16" y="1828800"/>
            <a:ext cx="7517299" cy="4768552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Individuálne faktory: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Osobnostné črty (napr. </a:t>
            </a:r>
            <a:r>
              <a:rPr lang="sk-SK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extraverzia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empatia, prívetivosť) a temperament.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Kognitívne schopnosti (napr. schopnosť rýchlej analýzy informácií, inteligencia, psychomotorické tempo, rýchlosť reči a myslenia (vrodené).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Emocionálna inteligencia a schopnosť zvládať stres.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Motivácia (napr. motív vysokého výkonu, afiliácia, moc).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Návyky, postoje, predsudky, sociálne stereotypy.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Vedomosti, vzdelanie, skúsenosti.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Rôzne ďalšie faktory uvedomené/ neuvedomené, osobnostn</a:t>
            </a:r>
            <a:r>
              <a:rPr lang="sk-S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patológie.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8972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37789-2408-1BB0-EE95-8205C33AB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F8C5343-0C3D-B691-0E1B-629CF29C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16" y="533400"/>
            <a:ext cx="6869227" cy="1066800"/>
          </a:xfrm>
        </p:spPr>
        <p:txBody>
          <a:bodyPr/>
          <a:lstStyle/>
          <a:p>
            <a:r>
              <a:rPr lang="pl-PL" dirty="0"/>
              <a:t>Faktory ovplyvňujúce komunikačné kompetencie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CF61C4E-A567-31B9-027F-1722C23C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16" y="1828800"/>
            <a:ext cx="7517299" cy="476855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Sociálne faktory: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Kultúrne a jazykové odlišnosti.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Vzťahy na pracovisku a organizačná kultúra.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Environmentálne faktory: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Technologické nástroje a formy komunikácie (napr. online </a:t>
            </a:r>
            <a:r>
              <a:rPr lang="sk-SK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vs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osobná komunikácia).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9221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0220C-9B12-3E84-5BA1-88BD66B6C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0D86EA0-E6CE-135E-D824-ADE8A19D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Ako merať komunikačné kompetencie?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1940DE4-95FF-36C6-6970-D062AD17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17" y="1828800"/>
            <a:ext cx="6516798" cy="4984576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Štandardizované psychologické testy a dotazníky:</a:t>
            </a: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Nástroje na meranie </a:t>
            </a:r>
            <a:r>
              <a:rPr lang="sk-SK" sz="2400" kern="100" spc="-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komunikačných kompetencií, </a:t>
            </a: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asertivity, emocionálnej inteligencie, empatie, neverbálnej komunikácie, sociálnych zručností, alebo schopnosti spracovať informácie.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Behaviorálne hodnotenie:</a:t>
            </a: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Pozorovanie správania (behaviorálnych indikátorov) v reálnych alebo simulovaných pracovných situáciách</a:t>
            </a:r>
          </a:p>
          <a:p>
            <a:pPr marL="1017348" lvl="3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1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„pracovné vzorky“</a:t>
            </a:r>
          </a:p>
          <a:p>
            <a:pPr marL="1017348" lvl="3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100" kern="100" spc="-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assessment</a:t>
            </a:r>
            <a:r>
              <a:rPr lang="sk-SK" sz="21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centre/ </a:t>
            </a:r>
            <a:r>
              <a:rPr lang="sk-SK" sz="2100" kern="100" spc="-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sk-SK" sz="21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centre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Behaviorálny kompetenčný rozhovor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8375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FC529-A67F-1D84-FDFB-2755CC96D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8454F88-FC64-2282-2C5E-E6174805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Ako merať komunikačné kompetencie?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45A8398-96F9-E90E-7316-42D4328EF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17" y="1828800"/>
            <a:ext cx="6516798" cy="48405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Spätná väzba od kolegov:</a:t>
            </a: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Individuálna spätná väzba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360-stupňová spätná väzba.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Výsledky a dopad:</a:t>
            </a: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spc="-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Meranie efektivity komunikácie cez výsledky tímov (napr. produktivita, spokojnosť zamestnancov).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75686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AB554-96BE-21FD-40A4-DA167559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F4EB3AB-3108-D477-8252-DA8D8FDB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Ako zlepšovať komunikačné kompetencie?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7C52820-5A59-7298-3220-F1498D74F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17" y="1700808"/>
            <a:ext cx="6516798" cy="511256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Tréningy a workshopy: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Tréning efektívnej komunikácie, asertivity, aktívneho počúvania a emocionálnej regulácie.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k-SK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Mentoring</a:t>
            </a:r>
            <a:r>
              <a:rPr lang="sk-SK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koučing: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Individuálne vedenie formou </a:t>
            </a:r>
            <a:r>
              <a:rPr lang="sk-SK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metoringu</a:t>
            </a:r>
            <a:r>
              <a:rPr lang="sk-S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alebo koučingu na zlepšenie konkrétnych aspektov komunikácie.</a:t>
            </a:r>
          </a:p>
        </p:txBody>
      </p:sp>
    </p:spTree>
    <p:extLst>
      <p:ext uri="{BB962C8B-B14F-4D97-AF65-F5344CB8AC3E}">
        <p14:creationId xmlns:p14="http://schemas.microsoft.com/office/powerpoint/2010/main" val="409504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3B9166-2E01-44C0-B213-4E36B4FF9306}" vid="{9FB243D3-233B-4EB4-BE37-C505132985D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4CEB76F-5C52-4F69-A3C1-2DBEA8CF7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7567CE-A543-444C-8597-EB22784911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D51B-405E-4F81-B5A9-F253CD7FC48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</TotalTime>
  <Words>851</Words>
  <Application>Microsoft Office PowerPoint</Application>
  <PresentationFormat>Prezentácia na obrazovke (4:3)</PresentationFormat>
  <Paragraphs>102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Courier New</vt:lpstr>
      <vt:lpstr>Franklin Gothic Medium</vt:lpstr>
      <vt:lpstr>Symbol</vt:lpstr>
      <vt:lpstr>Business Contrast 16x9</vt:lpstr>
      <vt:lpstr>Psychologické aspekty schopnosti človeka komunikovať:  pohľad pracovnej a organizačnej psychológie. </vt:lpstr>
      <vt:lpstr>Východiská</vt:lpstr>
      <vt:lpstr>Čo je tzv. kompetencia? </vt:lpstr>
      <vt:lpstr>Čo je komunikačná kompetencia? </vt:lpstr>
      <vt:lpstr>Faktory ovplyvňujúce komunikačné kompetencie</vt:lpstr>
      <vt:lpstr>Faktory ovplyvňujúce komunikačné kompetencie</vt:lpstr>
      <vt:lpstr>Ako merať komunikačné kompetencie? </vt:lpstr>
      <vt:lpstr>Ako merať komunikačné kompetencie? </vt:lpstr>
      <vt:lpstr>Ako zlepšovať komunikačné kompetencie?</vt:lpstr>
      <vt:lpstr>Ako zlepšovať komunikačné kompetencie?</vt:lpstr>
      <vt:lpstr>Záver a odporúčania </vt:lpstr>
      <vt:lpstr>Ďakujeme za pozornosť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Mgr. Denisa Newman, PhD.</dc:creator>
  <cp:lastModifiedBy>Mgr. Denisa Newman, PhD.</cp:lastModifiedBy>
  <cp:revision>76</cp:revision>
  <dcterms:created xsi:type="dcterms:W3CDTF">2024-04-20T20:51:51Z</dcterms:created>
  <dcterms:modified xsi:type="dcterms:W3CDTF">2025-02-06T20:33:31Z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