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21"/>
  </p:notesMasterIdLst>
  <p:sldIdLst>
    <p:sldId id="256" r:id="rId6"/>
    <p:sldId id="289" r:id="rId7"/>
    <p:sldId id="285" r:id="rId8"/>
    <p:sldId id="288" r:id="rId9"/>
    <p:sldId id="264" r:id="rId10"/>
    <p:sldId id="263" r:id="rId11"/>
    <p:sldId id="265" r:id="rId12"/>
    <p:sldId id="290" r:id="rId13"/>
    <p:sldId id="291" r:id="rId14"/>
    <p:sldId id="275" r:id="rId15"/>
    <p:sldId id="293" r:id="rId16"/>
    <p:sldId id="294" r:id="rId17"/>
    <p:sldId id="295" r:id="rId18"/>
    <p:sldId id="296" r:id="rId19"/>
    <p:sldId id="297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Szapuová" initials="MS" lastIdx="1" clrIdx="0">
    <p:extLst>
      <p:ext uri="{19B8F6BF-5375-455C-9EA6-DF929625EA0E}">
        <p15:presenceInfo xmlns:p15="http://schemas.microsoft.com/office/powerpoint/2012/main" userId="Mariana Szapu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1DB"/>
    <a:srgbClr val="F0609F"/>
    <a:srgbClr val="9E2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8"/>
    <p:restoredTop sz="96327"/>
  </p:normalViewPr>
  <p:slideViewPr>
    <p:cSldViewPr snapToGrid="0" snapToObjects="1">
      <p:cViewPr varScale="1">
        <p:scale>
          <a:sx n="73" d="100"/>
          <a:sy n="73" d="100"/>
        </p:scale>
        <p:origin x="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DA0C1-B81A-4CCF-B902-9F43830844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4851F0-806C-4500-B44B-6BFF5ADD98B8}">
      <dgm:prSet/>
      <dgm:spPr/>
      <dgm:t>
        <a:bodyPr/>
        <a:lstStyle/>
        <a:p>
          <a:r>
            <a:rPr lang="sk-SK"/>
            <a:t>Fond na podporu vzdelávania</a:t>
          </a:r>
          <a:endParaRPr lang="en-US"/>
        </a:p>
      </dgm:t>
    </dgm:pt>
    <dgm:pt modelId="{37CC8EE9-6A87-4F3E-82B2-9747B4C4509A}" type="parTrans" cxnId="{3816E2F5-759A-4FA4-A749-E35D74315578}">
      <dgm:prSet/>
      <dgm:spPr/>
      <dgm:t>
        <a:bodyPr/>
        <a:lstStyle/>
        <a:p>
          <a:endParaRPr lang="en-US"/>
        </a:p>
      </dgm:t>
    </dgm:pt>
    <dgm:pt modelId="{788EC2B6-7077-4F1F-A5C5-7ECE82D6ACA3}" type="sibTrans" cxnId="{3816E2F5-759A-4FA4-A749-E35D74315578}">
      <dgm:prSet/>
      <dgm:spPr/>
      <dgm:t>
        <a:bodyPr/>
        <a:lstStyle/>
        <a:p>
          <a:endParaRPr lang="en-US"/>
        </a:p>
      </dgm:t>
    </dgm:pt>
    <dgm:pt modelId="{F637FE2F-CB42-4EB1-8DD6-35EE9CB09B3F}">
      <dgm:prSet/>
      <dgm:spPr/>
      <dgm:t>
        <a:bodyPr/>
        <a:lstStyle/>
        <a:p>
          <a:r>
            <a:rPr lang="sk-SK"/>
            <a:t>Štipendiá</a:t>
          </a:r>
          <a:endParaRPr lang="en-US"/>
        </a:p>
      </dgm:t>
    </dgm:pt>
    <dgm:pt modelId="{BE1A3F66-B212-4D0A-BF7E-FCA72C0B1D1B}" type="parTrans" cxnId="{C6DFE480-4DF7-493E-A1DD-F90A466D0F3D}">
      <dgm:prSet/>
      <dgm:spPr/>
      <dgm:t>
        <a:bodyPr/>
        <a:lstStyle/>
        <a:p>
          <a:endParaRPr lang="en-US"/>
        </a:p>
      </dgm:t>
    </dgm:pt>
    <dgm:pt modelId="{1F069129-53C5-4CA1-AF14-883A42CA19E6}" type="sibTrans" cxnId="{C6DFE480-4DF7-493E-A1DD-F90A466D0F3D}">
      <dgm:prSet/>
      <dgm:spPr/>
      <dgm:t>
        <a:bodyPr/>
        <a:lstStyle/>
        <a:p>
          <a:endParaRPr lang="en-US"/>
        </a:p>
      </dgm:t>
    </dgm:pt>
    <dgm:pt modelId="{B8687262-068D-4805-A4FF-CBED1DA839EF}" type="pres">
      <dgm:prSet presAssocID="{C1EDA0C1-B81A-4CCF-B902-9F43830844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67F218D-53EB-43AF-B61D-B6AE86C39993}" type="pres">
      <dgm:prSet presAssocID="{584851F0-806C-4500-B44B-6BFF5ADD98B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917EA1E-5426-46CC-B325-E0B73FFC3E7B}" type="pres">
      <dgm:prSet presAssocID="{788EC2B6-7077-4F1F-A5C5-7ECE82D6ACA3}" presName="spacer" presStyleCnt="0"/>
      <dgm:spPr/>
    </dgm:pt>
    <dgm:pt modelId="{D1F6F2B7-CF25-431E-902F-760FB824EB31}" type="pres">
      <dgm:prSet presAssocID="{F637FE2F-CB42-4EB1-8DD6-35EE9CB09B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4F06412-09CD-47DB-9E39-87B6B7FFF002}" type="presOf" srcId="{F637FE2F-CB42-4EB1-8DD6-35EE9CB09B3F}" destId="{D1F6F2B7-CF25-431E-902F-760FB824EB31}" srcOrd="0" destOrd="0" presId="urn:microsoft.com/office/officeart/2005/8/layout/vList2"/>
    <dgm:cxn modelId="{3816E2F5-759A-4FA4-A749-E35D74315578}" srcId="{C1EDA0C1-B81A-4CCF-B902-9F43830844A1}" destId="{584851F0-806C-4500-B44B-6BFF5ADD98B8}" srcOrd="0" destOrd="0" parTransId="{37CC8EE9-6A87-4F3E-82B2-9747B4C4509A}" sibTransId="{788EC2B6-7077-4F1F-A5C5-7ECE82D6ACA3}"/>
    <dgm:cxn modelId="{C6DFE480-4DF7-493E-A1DD-F90A466D0F3D}" srcId="{C1EDA0C1-B81A-4CCF-B902-9F43830844A1}" destId="{F637FE2F-CB42-4EB1-8DD6-35EE9CB09B3F}" srcOrd="1" destOrd="0" parTransId="{BE1A3F66-B212-4D0A-BF7E-FCA72C0B1D1B}" sibTransId="{1F069129-53C5-4CA1-AF14-883A42CA19E6}"/>
    <dgm:cxn modelId="{2D2425C2-817E-48AD-8ECC-ECEA923FAC3B}" type="presOf" srcId="{C1EDA0C1-B81A-4CCF-B902-9F43830844A1}" destId="{B8687262-068D-4805-A4FF-CBED1DA839EF}" srcOrd="0" destOrd="0" presId="urn:microsoft.com/office/officeart/2005/8/layout/vList2"/>
    <dgm:cxn modelId="{051A718C-AF92-420B-9989-3EB67667CC21}" type="presOf" srcId="{584851F0-806C-4500-B44B-6BFF5ADD98B8}" destId="{667F218D-53EB-43AF-B61D-B6AE86C39993}" srcOrd="0" destOrd="0" presId="urn:microsoft.com/office/officeart/2005/8/layout/vList2"/>
    <dgm:cxn modelId="{D7B46B34-2244-4B9B-8060-4470A52D1F25}" type="presParOf" srcId="{B8687262-068D-4805-A4FF-CBED1DA839EF}" destId="{667F218D-53EB-43AF-B61D-B6AE86C39993}" srcOrd="0" destOrd="0" presId="urn:microsoft.com/office/officeart/2005/8/layout/vList2"/>
    <dgm:cxn modelId="{BB47DFE4-EA82-4E7F-84A4-25B358E33874}" type="presParOf" srcId="{B8687262-068D-4805-A4FF-CBED1DA839EF}" destId="{2917EA1E-5426-46CC-B325-E0B73FFC3E7B}" srcOrd="1" destOrd="0" presId="urn:microsoft.com/office/officeart/2005/8/layout/vList2"/>
    <dgm:cxn modelId="{1F7002EE-9F54-4F6E-83C4-E7C53208F86A}" type="presParOf" srcId="{B8687262-068D-4805-A4FF-CBED1DA839EF}" destId="{D1F6F2B7-CF25-431E-902F-760FB824EB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F218D-53EB-43AF-B61D-B6AE86C39993}">
      <dsp:nvSpPr>
        <dsp:cNvPr id="0" name=""/>
        <dsp:cNvSpPr/>
      </dsp:nvSpPr>
      <dsp:spPr>
        <a:xfrm>
          <a:off x="0" y="18169"/>
          <a:ext cx="8115795" cy="206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200" kern="1200"/>
            <a:t>Fond na podporu vzdelávania</a:t>
          </a:r>
          <a:endParaRPr lang="en-US" sz="5200" kern="1200"/>
        </a:p>
      </dsp:txBody>
      <dsp:txXfrm>
        <a:off x="100979" y="119148"/>
        <a:ext cx="7913837" cy="1866602"/>
      </dsp:txXfrm>
    </dsp:sp>
    <dsp:sp modelId="{D1F6F2B7-CF25-431E-902F-760FB824EB31}">
      <dsp:nvSpPr>
        <dsp:cNvPr id="0" name=""/>
        <dsp:cNvSpPr/>
      </dsp:nvSpPr>
      <dsp:spPr>
        <a:xfrm>
          <a:off x="0" y="2236490"/>
          <a:ext cx="8115795" cy="206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200" kern="1200"/>
            <a:t>Štipendiá</a:t>
          </a:r>
          <a:endParaRPr lang="en-US" sz="5200" kern="1200"/>
        </a:p>
      </dsp:txBody>
      <dsp:txXfrm>
        <a:off x="100979" y="2337469"/>
        <a:ext cx="7913837" cy="1866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F8781-2383-F545-A14E-F2FABCFD74C1}" type="datetimeFigureOut">
              <a:rPr lang="x-none" smtClean="0"/>
              <a:t>13/12/2024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9155B-5C4D-4042-BB6D-C92EFF5F822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902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C4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C9867D-4C45-6548-A461-B49DF7A66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92CAE9-DD82-DA4D-A64C-17AC036D4A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445" y="743313"/>
            <a:ext cx="2624866" cy="878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5048A2-F5AE-2A45-AA46-7ECE4A9C8E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5" y="2139020"/>
            <a:ext cx="9144000" cy="2579961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Názov</a:t>
            </a:r>
            <a:r>
              <a:rPr lang="en-GB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prezentácie</a:t>
            </a:r>
            <a:endParaRPr lang="x-none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FDA6934-7DCF-9240-A64F-6870C70C95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5199222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x-none" dirty="0"/>
              <a:t>Meno Priezvisko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7B442DCA-90E0-5443-A9AB-6750BC41C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5646905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 dirty="0"/>
              <a:t>Pozícia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4008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049454-4671-9145-A242-0992E3DD1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53D2D-D8E5-BD46-9D26-CDA55AD8A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9" t="-7051" r="-5350" b="-1349"/>
          <a:stretch/>
        </p:blipFill>
        <p:spPr>
          <a:xfrm>
            <a:off x="10402785" y="5199222"/>
            <a:ext cx="1021277" cy="1023448"/>
          </a:xfrm>
          <a:prstGeom prst="rect">
            <a:avLst/>
          </a:prstGeom>
        </p:spPr>
      </p:pic>
      <p:sp>
        <p:nvSpPr>
          <p:cNvPr id="9" name="Title Placeholder 15">
            <a:extLst>
              <a:ext uri="{FF2B5EF4-FFF2-40B4-BE49-F238E27FC236}">
                <a16:creationId xmlns:a16="http://schemas.microsoft.com/office/drawing/2014/main" id="{04A00BDB-40BE-104B-92FB-5AD0B0A5D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9600" b="0" i="0"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01</a:t>
            </a:r>
            <a:endParaRPr lang="x-none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1B25BC1-B5EE-494D-8098-4186044DEE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2154065"/>
            <a:ext cx="10554405" cy="2652712"/>
          </a:xfrm>
        </p:spPr>
        <p:txBody>
          <a:bodyPr lIns="36000">
            <a:noAutofit/>
          </a:bodyPr>
          <a:lstStyle>
            <a:lvl1pPr marL="0" indent="0">
              <a:lnSpc>
                <a:spcPct val="100000"/>
              </a:lnSpc>
              <a:buNone/>
              <a:defRPr sz="7200" b="1" i="0">
                <a:solidFill>
                  <a:srgbClr val="2C41D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Názov</a:t>
            </a:r>
            <a:r>
              <a:rPr lang="en-GB" dirty="0"/>
              <a:t> </a:t>
            </a:r>
            <a:r>
              <a:rPr lang="en-GB" dirty="0" err="1"/>
              <a:t>sekcie</a:t>
            </a:r>
            <a:endParaRPr lang="x-none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8F1A187-2F01-4F4C-A5DD-EE126CA0C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5199222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rgbClr val="2C41D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x-none" dirty="0"/>
              <a:t>Meno Priezvisko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A26841F6-E306-D64B-B513-03AC14AE8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5646905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2C41DB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x-none" dirty="0"/>
              <a:t>Pozícia</a:t>
            </a:r>
          </a:p>
        </p:txBody>
      </p:sp>
    </p:spTree>
    <p:extLst>
      <p:ext uri="{BB962C8B-B14F-4D97-AF65-F5344CB8AC3E}">
        <p14:creationId xmlns:p14="http://schemas.microsoft.com/office/powerpoint/2010/main" val="365911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B4A0A7-8F9F-D140-909D-661DA78CB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16F155-423B-1F4F-B158-7F4E4810CF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9" t="-7051" r="-5350" b="-1349"/>
          <a:stretch/>
        </p:blipFill>
        <p:spPr>
          <a:xfrm>
            <a:off x="10402785" y="5199222"/>
            <a:ext cx="1021277" cy="1023448"/>
          </a:xfrm>
          <a:prstGeom prst="rect">
            <a:avLst/>
          </a:prstGeom>
        </p:spPr>
      </p:pic>
      <p:sp>
        <p:nvSpPr>
          <p:cNvPr id="7" name="Title Placeholder 15">
            <a:extLst>
              <a:ext uri="{FF2B5EF4-FFF2-40B4-BE49-F238E27FC236}">
                <a16:creationId xmlns:a16="http://schemas.microsoft.com/office/drawing/2014/main" id="{39F2C4CB-E4B8-4843-B511-31876902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sk-SK"/>
              <a:t>Upravte štýly predlohy textu</a:t>
            </a:r>
            <a:endParaRPr lang="x-none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9D11F964-65CB-DA40-8CC2-5D65E1F4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624250" cy="43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2924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FBF1AE-3E0F-7245-9091-23A8962D3A68}"/>
              </a:ext>
            </a:extLst>
          </p:cNvPr>
          <p:cNvSpPr/>
          <p:nvPr userDrawn="1"/>
        </p:nvSpPr>
        <p:spPr>
          <a:xfrm>
            <a:off x="9630888" y="0"/>
            <a:ext cx="2561112" cy="6858000"/>
          </a:xfrm>
          <a:prstGeom prst="rect">
            <a:avLst/>
          </a:prstGeom>
          <a:solidFill>
            <a:srgbClr val="2C4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Title Placeholder 15">
            <a:extLst>
              <a:ext uri="{FF2B5EF4-FFF2-40B4-BE49-F238E27FC236}">
                <a16:creationId xmlns:a16="http://schemas.microsoft.com/office/drawing/2014/main" id="{00103621-4396-BC48-A309-E74A44D7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8115794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x-none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2AAB551-D5FC-6D4E-A9D2-D29A98F6A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115795" cy="43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AFAA1B-3397-BE43-8147-13653693B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2449" y="743314"/>
            <a:ext cx="911106" cy="91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7106E-7752-784E-9EC4-291ADA0EAB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15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C9867D-4C45-6548-A461-B49DF7A6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5048A2-F5AE-2A45-AA46-7ECE4A9C8E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5" y="2139020"/>
            <a:ext cx="9144000" cy="2579961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Názov</a:t>
            </a:r>
            <a:r>
              <a:rPr lang="en-GB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prezentácie</a:t>
            </a:r>
            <a:endParaRPr lang="en-SK" sz="7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FDA6934-7DCF-9240-A64F-6870C70C95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5199222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SK" dirty="0"/>
              <a:t>Meno Priezvisko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7B442DCA-90E0-5443-A9AB-6750BC41C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5646905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 dirty="0"/>
              <a:t>Pozícia</a:t>
            </a:r>
            <a:endParaRPr lang="en-S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DCC139-D2C7-F15C-A708-FB4381523F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445" y="743313"/>
            <a:ext cx="2624866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049454-4671-9145-A242-0992E3DD11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  <p:sp>
        <p:nvSpPr>
          <p:cNvPr id="9" name="Title Placeholder 15">
            <a:extLst>
              <a:ext uri="{FF2B5EF4-FFF2-40B4-BE49-F238E27FC236}">
                <a16:creationId xmlns:a16="http://schemas.microsoft.com/office/drawing/2014/main" id="{04A00BDB-40BE-104B-92FB-5AD0B0A5D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9600" b="0" i="0">
                <a:solidFill>
                  <a:srgbClr val="2159A0"/>
                </a:solidFill>
                <a:latin typeface="Corbel" panose="020B0503020204020204" pitchFamily="34" charset="0"/>
              </a:defRPr>
            </a:lvl1pPr>
          </a:lstStyle>
          <a:p>
            <a:r>
              <a:rPr lang="en-GB" dirty="0"/>
              <a:t>01</a:t>
            </a:r>
            <a:endParaRPr lang="en-SK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1B25BC1-B5EE-494D-8098-4186044DEE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149" y="2154065"/>
            <a:ext cx="10554405" cy="2652712"/>
          </a:xfrm>
        </p:spPr>
        <p:txBody>
          <a:bodyPr lIns="36000">
            <a:noAutofit/>
          </a:bodyPr>
          <a:lstStyle>
            <a:lvl1pPr marL="0" indent="0">
              <a:lnSpc>
                <a:spcPct val="100000"/>
              </a:lnSpc>
              <a:buNone/>
              <a:defRPr sz="7200" b="1" i="0">
                <a:solidFill>
                  <a:srgbClr val="2159A0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Názov</a:t>
            </a:r>
            <a:r>
              <a:rPr lang="en-GB" dirty="0"/>
              <a:t> </a:t>
            </a:r>
            <a:r>
              <a:rPr lang="en-GB" dirty="0" err="1"/>
              <a:t>sekcie</a:t>
            </a:r>
            <a:endParaRPr lang="en-SK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8F1A187-2F01-4F4C-A5DD-EE126CA0C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445" y="5199222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3600" b="1" i="0">
                <a:solidFill>
                  <a:srgbClr val="2159A0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SK" dirty="0"/>
              <a:t>Meno Priezvisko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A26841F6-E306-D64B-B513-03AC14AE8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45" y="5646905"/>
            <a:ext cx="5277556" cy="43021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800" b="0" i="0">
                <a:solidFill>
                  <a:srgbClr val="2159A0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SK" dirty="0"/>
              <a:t>Pozícia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E87D6-93A9-B3A1-1FF5-6B769983F4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34" r="634"/>
          <a:stretch/>
        </p:blipFill>
        <p:spPr>
          <a:xfrm>
            <a:off x="10402784" y="5235488"/>
            <a:ext cx="985087" cy="9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1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>
            <a:extLst>
              <a:ext uri="{FF2B5EF4-FFF2-40B4-BE49-F238E27FC236}">
                <a16:creationId xmlns:a16="http://schemas.microsoft.com/office/drawing/2014/main" id="{39F2C4CB-E4B8-4843-B511-31876902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>
                <a:solidFill>
                  <a:srgbClr val="2159A0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SK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9D11F964-65CB-DA40-8CC2-5D65E1F4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9624250" cy="43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159A0"/>
              </a:buClr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0F8E9B-D6DE-5D75-7ABF-40D609A492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50" y="743315"/>
            <a:ext cx="911106" cy="911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F3DBEC-4877-74A3-FC61-9D468AFA75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34" r="634"/>
          <a:stretch/>
        </p:blipFill>
        <p:spPr>
          <a:xfrm>
            <a:off x="10402784" y="5235488"/>
            <a:ext cx="985087" cy="9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3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FBF1AE-3E0F-7245-9091-23A8962D3A68}"/>
              </a:ext>
            </a:extLst>
          </p:cNvPr>
          <p:cNvSpPr/>
          <p:nvPr userDrawn="1"/>
        </p:nvSpPr>
        <p:spPr>
          <a:xfrm>
            <a:off x="9630888" y="0"/>
            <a:ext cx="2561112" cy="6858000"/>
          </a:xfrm>
          <a:prstGeom prst="rect">
            <a:avLst/>
          </a:prstGeom>
          <a:solidFill>
            <a:srgbClr val="21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Title Placeholder 15">
            <a:extLst>
              <a:ext uri="{FF2B5EF4-FFF2-40B4-BE49-F238E27FC236}">
                <a16:creationId xmlns:a16="http://schemas.microsoft.com/office/drawing/2014/main" id="{00103621-4396-BC48-A309-E74A44D7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8115794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2159A0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SK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2AAB551-D5FC-6D4E-A9D2-D29A98F6A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115795" cy="43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AFAA1B-3397-BE43-8147-13653693B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62449" y="743314"/>
            <a:ext cx="911106" cy="91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7106E-7752-784E-9EC4-291ADA0EAB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2450" y="5238748"/>
            <a:ext cx="911106" cy="9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5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7436F-E3F1-4027-B336-E8ECE97CE53C}" type="datetime1"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13. 12. 2024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Zástupný objekt pre pätu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srgbClr val="2159A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F8027-8E85-4F74-AE16-CF8BB17FFB72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5135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5">
            <a:extLst>
              <a:ext uri="{FF2B5EF4-FFF2-40B4-BE49-F238E27FC236}">
                <a16:creationId xmlns:a16="http://schemas.microsoft.com/office/drawing/2014/main" id="{285BE03A-F9B3-9143-AA81-0B5B0EB0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x-non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AB105FE-080F-0143-98EB-EB70D2D8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840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x-none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3E85164-97B8-BD49-B20A-1BE96B80A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5783721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2C41DB"/>
                </a:solidFill>
                <a:latin typeface="Corbel" panose="020B0503020204020204" pitchFamily="34" charset="0"/>
              </a:defRPr>
            </a:lvl1pPr>
          </a:lstStyle>
          <a:p>
            <a:r>
              <a:rPr lang="x-none" dirty="0">
                <a:ea typeface="Verdana" panose="020B0604030504040204" pitchFamily="34" charset="0"/>
                <a:cs typeface="Verdana" panose="020B0604030504040204" pitchFamily="34" charset="0"/>
              </a:rPr>
              <a:t>01 / Názov sekcie</a:t>
            </a:r>
            <a:endParaRPr lang="x-none" dirty="0">
              <a:solidFill>
                <a:srgbClr val="2C41DB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C41DB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2C41D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2C41D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2C41D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2C41D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2C41D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5">
            <a:extLst>
              <a:ext uri="{FF2B5EF4-FFF2-40B4-BE49-F238E27FC236}">
                <a16:creationId xmlns:a16="http://schemas.microsoft.com/office/drawing/2014/main" id="{285BE03A-F9B3-9143-AA81-0B5B0EB0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9624250" cy="98254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SK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AB105FE-080F-0143-98EB-EB70D2D88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840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SK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3E85164-97B8-BD49-B20A-1BE96B80A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5783721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2159A0"/>
                </a:solidFill>
                <a:latin typeface="Corbel" panose="020B05030202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K" sz="2000" b="0" i="0" u="none" strike="noStrike" kern="1200" cap="none" spc="0" normalizeH="0" baseline="0" noProof="0" dirty="0">
                <a:ln>
                  <a:noFill/>
                </a:ln>
                <a:solidFill>
                  <a:srgbClr val="2159A0"/>
                </a:solidFill>
                <a:effectLst/>
                <a:uLnTx/>
                <a:uFillTx/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/ Názov sekcie</a:t>
            </a:r>
          </a:p>
        </p:txBody>
      </p:sp>
    </p:spTree>
    <p:extLst>
      <p:ext uri="{BB962C8B-B14F-4D97-AF65-F5344CB8AC3E}">
        <p14:creationId xmlns:p14="http://schemas.microsoft.com/office/powerpoint/2010/main" val="61863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159A0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2C41D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2159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2C41D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2C41D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200"/>
        </a:lnSpc>
        <a:spcBef>
          <a:spcPts val="0"/>
        </a:spcBef>
        <a:buClr>
          <a:srgbClr val="2C41D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Ml8qH7bPiOHP3pr6s501rQHpxyKpLuZ3LdWGbEo3EUQ/edit?pli=1&amp;fbzx=-7281508360187187509&amp;pli=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CB29-DFF5-C04C-B17E-7EE8F5712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45" y="2139020"/>
            <a:ext cx="9740698" cy="2579961"/>
          </a:xfrm>
        </p:spPr>
        <p:txBody>
          <a:bodyPr/>
          <a:lstStyle/>
          <a:p>
            <a:r>
              <a:rPr lang="sk-SK" dirty="0"/>
              <a:t>Ako najlepšie využiť roky strávené štúdiom na </a:t>
            </a:r>
            <a:r>
              <a:rPr lang="sk-SK" dirty="0" err="1"/>
              <a:t>FiF</a:t>
            </a:r>
            <a:r>
              <a:rPr lang="sk-SK" dirty="0"/>
              <a:t> UK?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17673-2365-C541-AF60-33198E863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444" y="5795990"/>
            <a:ext cx="9631841" cy="430212"/>
          </a:xfrm>
        </p:spPr>
        <p:txBody>
          <a:bodyPr/>
          <a:lstStyle/>
          <a:p>
            <a:r>
              <a:rPr lang="sk-SK" dirty="0"/>
              <a:t>Miroslav </a:t>
            </a:r>
            <a:r>
              <a:rPr lang="sk-SK" dirty="0" smtClean="0"/>
              <a:t>Malinovský, 27. 11. 2024, BELONG deň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356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A951-3EDB-ED41-A185-76732C08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Kultúrny život</a:t>
            </a:r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9C52F7-1632-0A4C-9137-9BE11911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376"/>
            <a:ext cx="5372595" cy="2366364"/>
          </a:xfrm>
        </p:spPr>
        <p:txBody>
          <a:bodyPr/>
          <a:lstStyle/>
          <a:p>
            <a:r>
              <a:rPr lang="sk-SK" dirty="0"/>
              <a:t>výstavy</a:t>
            </a:r>
          </a:p>
          <a:p>
            <a:r>
              <a:rPr lang="sk-SK" dirty="0"/>
              <a:t>premietanie filmov</a:t>
            </a:r>
          </a:p>
          <a:p>
            <a:r>
              <a:rPr lang="sk-SK" dirty="0"/>
              <a:t>prednášky a diskusie na aktuálne témy</a:t>
            </a:r>
          </a:p>
          <a:p>
            <a:r>
              <a:rPr lang="sk-SK" dirty="0"/>
              <a:t>študentské divadlo</a:t>
            </a:r>
          </a:p>
          <a:p>
            <a:endParaRPr lang="x-none" dirty="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C512D4C8-A085-4D23-BA02-F2E647429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7" b="12074"/>
          <a:stretch/>
        </p:blipFill>
        <p:spPr>
          <a:xfrm>
            <a:off x="8787038" y="4036666"/>
            <a:ext cx="2736122" cy="2622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6835C46B-5E3D-4E3E-9605-57E4FF44FD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508" y="596785"/>
            <a:ext cx="4604581" cy="3218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17817BF5-E184-4248-9B25-F28C176C78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1" t="18084" r="10482"/>
          <a:stretch/>
        </p:blipFill>
        <p:spPr>
          <a:xfrm>
            <a:off x="923036" y="4036666"/>
            <a:ext cx="4123977" cy="2622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71B16B6-A41E-41D0-84F5-86F16F18E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61" r="8869"/>
          <a:stretch/>
        </p:blipFill>
        <p:spPr>
          <a:xfrm>
            <a:off x="5320146" y="4036666"/>
            <a:ext cx="3158724" cy="26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139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A951-3EDB-ED41-A185-76732C08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Orgány akademickej samosprávy</a:t>
            </a:r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52F7-1632-0A4C-9137-9BE119118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Zmysluplné zapojenie študentstva</a:t>
            </a:r>
          </a:p>
          <a:p>
            <a:r>
              <a:rPr lang="sk-SK" b="1" dirty="0"/>
              <a:t>Podiel na rozhodovaní</a:t>
            </a:r>
          </a:p>
          <a:p>
            <a:r>
              <a:rPr lang="sk-SK" b="1" dirty="0"/>
              <a:t>Zlepšovanie podmienok na štúdium</a:t>
            </a:r>
          </a:p>
          <a:p>
            <a:r>
              <a:rPr lang="sk-SK" b="1" dirty="0"/>
              <a:t>Zvyšovanie kvality vysokého školstva</a:t>
            </a:r>
          </a:p>
          <a:p>
            <a:r>
              <a:rPr lang="sk-SK" b="1" dirty="0"/>
              <a:t>Občianska angažovanosť</a:t>
            </a:r>
          </a:p>
          <a:p>
            <a:endParaRPr lang="sk-SK" b="1" dirty="0"/>
          </a:p>
          <a:p>
            <a:pPr marL="0" indent="0">
              <a:buNone/>
            </a:pPr>
            <a:endParaRPr lang="sk-SK" b="1" dirty="0"/>
          </a:p>
          <a:p>
            <a:endParaRPr lang="x-non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F34E2B-0DAE-1503-3805-8F498749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61" y="1630769"/>
            <a:ext cx="3331781" cy="471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32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66347-4441-6785-0593-33FB18E3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WG 1: Roky na </a:t>
            </a:r>
            <a:r>
              <a:rPr lang="sk-SK" dirty="0" err="1"/>
              <a:t>FiFke</a:t>
            </a:r>
            <a:r>
              <a:rPr lang="sk-SK" dirty="0"/>
              <a:t> – Pozitívne príležitosti a priestor na zlepšenie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6157C7-9EB5-90A8-4648-D0F02E0E3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586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31230-EB75-350E-2E92-FD53938A0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WG 2: Slovenské vysoké školstvo – pozitíva a slabiny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78503C-5BBA-4AE4-7438-95232E883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046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4AD0B-7190-0FF0-AF3E-12288B46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8115794" cy="982543"/>
          </a:xfrm>
        </p:spPr>
        <p:txBody>
          <a:bodyPr anchor="ctr">
            <a:normAutofit/>
          </a:bodyPr>
          <a:lstStyle/>
          <a:p>
            <a:r>
              <a:rPr lang="sk-SK" dirty="0"/>
              <a:t>Kvíz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1C95F0E-01CA-ACA5-D6AA-BC0328A34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875" y="1527242"/>
            <a:ext cx="4468445" cy="4323220"/>
          </a:xfrm>
          <a:noFill/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047384CA-AA98-32BD-0502-749D3302B9E8}"/>
              </a:ext>
            </a:extLst>
          </p:cNvPr>
          <p:cNvSpPr txBox="1"/>
          <p:nvPr/>
        </p:nvSpPr>
        <p:spPr>
          <a:xfrm>
            <a:off x="2339386" y="5849774"/>
            <a:ext cx="51134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sk-SK" b="0" i="0" dirty="0">
                <a:effectLst/>
                <a:latin typeface="Aptos" panose="020B0004020202020204" pitchFamily="34" charset="0"/>
                <a:hlinkClick r:id="rId3" tooltip="https://docs.google.com/forms/d/1Ml8qH7bPiOHP3pr6s501rQHpxyKpLuZ3LdWGbEo3EUQ/edit?pli=1&amp;fbzx=-7281508360187187509&amp;pli=1"/>
              </a:rPr>
              <a:t>https://docs.google.com/forms/d/1Ml8qH7bPiOHP3pr6s501rQHpxyKpLuZ3LdWGbEo3EUQ/edit?pli=1&amp;fbzx=-7281508360187187509&amp;pli=1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940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6483D-4DFC-E756-52E8-20BAD5E9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pekne za Vašu pozornosť!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BE1509-700D-3AB1-8107-4853FC1F3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61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8199C-435D-A123-6BDB-5B70D2E6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Štruktúra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FEE79E7-B1D3-F502-DEF3-4F087F7BF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1. </a:t>
            </a:r>
            <a:r>
              <a:rPr lang="sk-SK" dirty="0" smtClean="0"/>
              <a:t>Niekoľko odporúčaní</a:t>
            </a:r>
            <a:endParaRPr lang="sk-SK" dirty="0"/>
          </a:p>
          <a:p>
            <a:r>
              <a:rPr lang="sk-SK" dirty="0"/>
              <a:t>2. Skupinový brainstorming (WG 1, WG2)</a:t>
            </a:r>
          </a:p>
          <a:p>
            <a:r>
              <a:rPr lang="sk-SK" dirty="0"/>
              <a:t>3. Kvíz a vyhodnotenie</a:t>
            </a:r>
          </a:p>
        </p:txBody>
      </p:sp>
    </p:spTree>
    <p:extLst>
      <p:ext uri="{BB962C8B-B14F-4D97-AF65-F5344CB8AC3E}">
        <p14:creationId xmlns:p14="http://schemas.microsoft.com/office/powerpoint/2010/main" val="60235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E447159-8F7B-CAD3-D551-48D9A2150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57163F96-F3E1-AD4C-8F25-A86C33DF958F}"/>
              </a:ext>
            </a:extLst>
          </p:cNvPr>
          <p:cNvSpPr/>
          <p:nvPr/>
        </p:nvSpPr>
        <p:spPr>
          <a:xfrm>
            <a:off x="1" y="10438"/>
            <a:ext cx="12192000" cy="1395413"/>
          </a:xfrm>
          <a:prstGeom prst="rect">
            <a:avLst/>
          </a:prstGeom>
          <a:solidFill>
            <a:srgbClr val="2049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k-SK" sz="4000" b="1" dirty="0">
                <a:solidFill>
                  <a:prstClr val="white"/>
                </a:solidFill>
                <a:latin typeface="Corbel" panose="020B0503020204020204"/>
              </a:rPr>
              <a:t>Dôraz na formálne vzdelávanie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F5C37CB-04D9-EE52-3C41-250E87C55FE6}"/>
              </a:ext>
            </a:extLst>
          </p:cNvPr>
          <p:cNvSpPr/>
          <p:nvPr/>
        </p:nvSpPr>
        <p:spPr>
          <a:xfrm>
            <a:off x="610504" y="2996641"/>
            <a:ext cx="7556034" cy="2668435"/>
          </a:xfrm>
          <a:prstGeom prst="rect">
            <a:avLst/>
          </a:prstGeom>
          <a:solidFill>
            <a:srgbClr val="2049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400" dirty="0">
                <a:solidFill>
                  <a:prstClr val="white"/>
                </a:solidFill>
                <a:latin typeface="Corbel" panose="020B0503020204020204"/>
              </a:rPr>
              <a:t>Teoretické poznatky v odbore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400" dirty="0">
                <a:solidFill>
                  <a:prstClr val="white"/>
                </a:solidFill>
                <a:latin typeface="Corbel" panose="020B0503020204020204"/>
              </a:rPr>
              <a:t>Jazykové zručnosti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Zisk vysokoškolského titulu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400" dirty="0">
                <a:solidFill>
                  <a:prstClr val="white"/>
                </a:solidFill>
                <a:latin typeface="Corbel" panose="020B0503020204020204"/>
              </a:rPr>
              <a:t>Uplatnenie sa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5444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E447159-8F7B-CAD3-D551-48D9A2150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Obrázok 1" descr="Obrázok, na ktorom je ošatenie, osoba, exteriér, ľudská tvár&#10;&#10;Automaticky generovaný popis">
            <a:extLst>
              <a:ext uri="{FF2B5EF4-FFF2-40B4-BE49-F238E27FC236}">
                <a16:creationId xmlns:a16="http://schemas.microsoft.com/office/drawing/2014/main" id="{3921FE6F-0010-62A2-E8F0-31902DEFB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84" b="14514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57163F96-F3E1-AD4C-8F25-A86C33DF958F}"/>
              </a:ext>
            </a:extLst>
          </p:cNvPr>
          <p:cNvSpPr/>
          <p:nvPr/>
        </p:nvSpPr>
        <p:spPr>
          <a:xfrm>
            <a:off x="1" y="10438"/>
            <a:ext cx="12192000" cy="1395413"/>
          </a:xfrm>
          <a:prstGeom prst="rect">
            <a:avLst/>
          </a:prstGeom>
          <a:solidFill>
            <a:srgbClr val="2049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4000" b="1" dirty="0">
                <a:solidFill>
                  <a:prstClr val="white"/>
                </a:solidFill>
                <a:latin typeface="Corbel" panose="020B0503020204020204"/>
              </a:rPr>
              <a:t>2. Neformálne vzdelávanie a oveľa viac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5CA545D-E8A9-FC33-8178-B8BD39C83E25}"/>
              </a:ext>
            </a:extLst>
          </p:cNvPr>
          <p:cNvSpPr/>
          <p:nvPr/>
        </p:nvSpPr>
        <p:spPr>
          <a:xfrm>
            <a:off x="456501" y="3301466"/>
            <a:ext cx="4125125" cy="2813398"/>
          </a:xfrm>
          <a:prstGeom prst="rect">
            <a:avLst/>
          </a:prstGeom>
          <a:solidFill>
            <a:srgbClr val="2049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400" dirty="0">
                <a:solidFill>
                  <a:prstClr val="white"/>
                </a:solidFill>
                <a:latin typeface="Corbel" panose="020B0503020204020204"/>
              </a:rPr>
              <a:t>Rozvoj mäkkých zručností (</a:t>
            </a:r>
            <a:r>
              <a:rPr lang="sk-SK" sz="2400" dirty="0" err="1">
                <a:solidFill>
                  <a:prstClr val="white"/>
                </a:solidFill>
                <a:latin typeface="Corbel" panose="020B0503020204020204"/>
              </a:rPr>
              <a:t>time</a:t>
            </a:r>
            <a:r>
              <a:rPr lang="sk-SK" sz="2400" dirty="0">
                <a:solidFill>
                  <a:prstClr val="white"/>
                </a:solidFill>
                <a:latin typeface="Corbel" panose="020B0503020204020204"/>
              </a:rPr>
              <a:t> management, komunikácia, tímová práca)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Budovanie vlastnej identity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Zahraničné mobility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400" dirty="0">
                <a:solidFill>
                  <a:prstClr val="white"/>
                </a:solidFill>
                <a:latin typeface="Corbel" panose="020B0503020204020204"/>
              </a:rPr>
              <a:t>Stáže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400" dirty="0">
                <a:solidFill>
                  <a:prstClr val="white"/>
                </a:solidFill>
                <a:latin typeface="Corbel" panose="020B0503020204020204"/>
              </a:rPr>
              <a:t>Sieťovanie, kontakty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99662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A951-3EDB-ED41-A185-76732C08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Študentské spolky</a:t>
            </a:r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52F7-1632-0A4C-9137-9BE11911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8729312" cy="4323220"/>
          </a:xfrm>
        </p:spPr>
        <p:txBody>
          <a:bodyPr/>
          <a:lstStyle/>
          <a:p>
            <a:endParaRPr lang="sk-SK" dirty="0"/>
          </a:p>
          <a:p>
            <a:r>
              <a:rPr lang="sk-SK" dirty="0"/>
              <a:t>Sebarealizácia</a:t>
            </a:r>
          </a:p>
          <a:p>
            <a:r>
              <a:rPr lang="sk-SK" dirty="0"/>
              <a:t>Nové priateľstvá</a:t>
            </a:r>
          </a:p>
          <a:p>
            <a:r>
              <a:rPr lang="sk-SK" dirty="0"/>
              <a:t>Spolupráca</a:t>
            </a:r>
          </a:p>
          <a:p>
            <a:r>
              <a:rPr lang="sk-SK" dirty="0"/>
              <a:t>Budovanie skupinovej identity</a:t>
            </a:r>
          </a:p>
          <a:p>
            <a:endParaRPr lang="x-none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F3370F9-6D5B-31C0-4966-DBD8019F0809}"/>
              </a:ext>
            </a:extLst>
          </p:cNvPr>
          <p:cNvSpPr txBox="1"/>
          <p:nvPr/>
        </p:nvSpPr>
        <p:spPr>
          <a:xfrm>
            <a:off x="9018871" y="6476289"/>
            <a:ext cx="4312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Zoznam otváraných študijných programov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BE2C41E-E100-6EAB-A3D4-1EEEA5A5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82988"/>
            <a:ext cx="4150211" cy="54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113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A951-3EDB-ED41-A185-76732C08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Zahraničné mobility</a:t>
            </a:r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52F7-1632-0A4C-9137-9BE119118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Zahraničné  pobyty </a:t>
            </a:r>
            <a:r>
              <a:rPr lang="sk-SK" altLang="sk-SK" dirty="0"/>
              <a:t>v rámci programu                                            a CEEPUS   na prestížnych</a:t>
            </a:r>
            <a:r>
              <a:rPr lang="sk-SK" altLang="sk-SK" b="1" dirty="0"/>
              <a:t> európskych i mimoeurópskych univerzitách</a:t>
            </a:r>
            <a:endParaRPr lang="sk-SK" altLang="sk-SK" dirty="0"/>
          </a:p>
          <a:p>
            <a:r>
              <a:rPr lang="sk-SK" altLang="sk-SK" dirty="0" err="1"/>
              <a:t>FiF</a:t>
            </a:r>
            <a:r>
              <a:rPr lang="sk-SK" altLang="sk-SK" dirty="0"/>
              <a:t> UK má takmer </a:t>
            </a:r>
            <a:r>
              <a:rPr lang="sk-SK" altLang="sk-SK" b="1" dirty="0"/>
              <a:t>200 zmlúv </a:t>
            </a:r>
            <a:r>
              <a:rPr lang="sk-SK" altLang="sk-SK" dirty="0"/>
              <a:t>s univerzitami v Európe i vo svete, každoročne vycestuje na zahraničný študijný pobyt cca 200 našich študentov.</a:t>
            </a:r>
          </a:p>
          <a:p>
            <a:r>
              <a:rPr lang="sk-SK" dirty="0"/>
              <a:t>Spoznanie iných kultúr</a:t>
            </a:r>
          </a:p>
          <a:p>
            <a:r>
              <a:rPr lang="sk-SK" dirty="0"/>
              <a:t>Rozvoj samostatnosti</a:t>
            </a:r>
          </a:p>
          <a:p>
            <a:r>
              <a:rPr lang="sk-SK" dirty="0"/>
              <a:t>Jazykové zručnosti</a:t>
            </a:r>
          </a:p>
          <a:p>
            <a:endParaRPr lang="sk-SK" altLang="sk-SK" dirty="0"/>
          </a:p>
          <a:p>
            <a:endParaRPr lang="x-none" dirty="0"/>
          </a:p>
        </p:txBody>
      </p:sp>
      <p:pic>
        <p:nvPicPr>
          <p:cNvPr id="3074" name="Picture 2" descr="C:\Users\zatkova40\Documents\FB\erasmus\logo-Erasmus+-1024x2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495" y="1629303"/>
            <a:ext cx="2477657" cy="7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322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A951-3EDB-ED41-A185-76732C08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70C0"/>
                </a:solidFill>
              </a:rPr>
              <a:t>Stáže, praxe</a:t>
            </a:r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52F7-1632-0A4C-9137-9BE119118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Praktické skúsenosti</a:t>
            </a:r>
          </a:p>
          <a:p>
            <a:r>
              <a:rPr lang="sk-SK" b="1" dirty="0"/>
              <a:t>Kde-tu kredit navyše</a:t>
            </a:r>
          </a:p>
          <a:p>
            <a:r>
              <a:rPr lang="sk-SK" b="1" dirty="0"/>
              <a:t>Kontakty</a:t>
            </a:r>
          </a:p>
          <a:p>
            <a:r>
              <a:rPr lang="sk-SK" b="1" dirty="0"/>
              <a:t>Lepšie uplatnenie</a:t>
            </a:r>
          </a:p>
          <a:p>
            <a:pPr marL="0" indent="0">
              <a:buNone/>
            </a:pPr>
            <a:endParaRPr lang="sk-SK" b="1" dirty="0"/>
          </a:p>
          <a:p>
            <a:r>
              <a:rPr lang="sk-SK" dirty="0"/>
              <a:t>prekladateľské a tlmočnícke praxe pre študentov cudzích jazykov, pedagogické praxe pre študentov učiteľstva, stáže na ministerstvách a ambasádach, spoluprácu s médiami, s muzeálnymi a galerijnými inštitúciami pri realizácii odborných </a:t>
            </a:r>
            <a:r>
              <a:rPr lang="sk-SK" dirty="0" smtClean="0"/>
              <a:t>praxí</a:t>
            </a:r>
            <a:endParaRPr lang="sk-SK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4723196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FF1E5-7DA5-93F5-2A85-DAE19618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8115794" cy="982543"/>
          </a:xfrm>
        </p:spPr>
        <p:txBody>
          <a:bodyPr anchor="ctr">
            <a:normAutofit/>
          </a:bodyPr>
          <a:lstStyle/>
          <a:p>
            <a:r>
              <a:rPr lang="sk-SK" dirty="0"/>
              <a:t>Ekonomické príležitosti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3A415D3F-5886-DAFE-2ED4-483FA8698D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933658"/>
              </p:ext>
            </p:extLst>
          </p:nvPr>
        </p:nvGraphicFramePr>
        <p:xfrm>
          <a:off x="838200" y="1825626"/>
          <a:ext cx="8115795" cy="43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53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1EB1B1-B0C3-0971-99CC-F48B9CCA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145"/>
            <a:ext cx="8115794" cy="982543"/>
          </a:xfrm>
        </p:spPr>
        <p:txBody>
          <a:bodyPr anchor="ctr">
            <a:normAutofit/>
          </a:bodyPr>
          <a:lstStyle/>
          <a:p>
            <a:r>
              <a:rPr lang="sk-SK" dirty="0"/>
              <a:t>Športové vyžitie</a:t>
            </a:r>
          </a:p>
        </p:txBody>
      </p:sp>
      <p:pic>
        <p:nvPicPr>
          <p:cNvPr id="1028" name="Picture 4" descr="The Olympic Games ‑ Locations, Facts, Ancient &amp; Modern | HISTORY">
            <a:extLst>
              <a:ext uri="{FF2B5EF4-FFF2-40B4-BE49-F238E27FC236}">
                <a16:creationId xmlns:a16="http://schemas.microsoft.com/office/drawing/2014/main" id="{324F7FAF-704A-E97B-9B20-C5CD11BBC2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" r="-2" b="3310"/>
          <a:stretch/>
        </p:blipFill>
        <p:spPr bwMode="auto">
          <a:xfrm>
            <a:off x="838200" y="1825626"/>
            <a:ext cx="8115795" cy="43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23320"/>
      </p:ext>
    </p:extLst>
  </p:cSld>
  <p:clrMapOvr>
    <a:masterClrMapping/>
  </p:clrMapOvr>
</p:sld>
</file>

<file path=ppt/theme/theme1.xml><?xml version="1.0" encoding="utf-8"?>
<a:theme xmlns:a="http://schemas.openxmlformats.org/drawingml/2006/main" name="FiF_Master_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7" id="{7222FB1B-1AAE-204B-8AC3-8464FF4A2848}" vid="{094ECC85-CA9C-304A-AC3F-2B0B91A19495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F Master Slides EN" id="{D8BEA2CD-533F-2942-BA57-0A8363104718}" vid="{37133A66-DFC4-7F4F-8DD1-8194019A91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a0cdcc-0b2e-4e60-890d-1d0162d86f0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8F74A10B0B71418D172989F71F19BC" ma:contentTypeVersion="18" ma:contentTypeDescription="Umožňuje vytvoriť nový dokument." ma:contentTypeScope="" ma:versionID="7e951e13381588314dd618c4243a6723">
  <xsd:schema xmlns:xsd="http://www.w3.org/2001/XMLSchema" xmlns:xs="http://www.w3.org/2001/XMLSchema" xmlns:p="http://schemas.microsoft.com/office/2006/metadata/properties" xmlns:ns3="a3a0cdcc-0b2e-4e60-890d-1d0162d86f01" xmlns:ns4="02b07845-be0f-4f80-b833-2c70f65389b9" targetNamespace="http://schemas.microsoft.com/office/2006/metadata/properties" ma:root="true" ma:fieldsID="226093e9ba7c03bb99eefb0a54693f23" ns3:_="" ns4:_="">
    <xsd:import namespace="a3a0cdcc-0b2e-4e60-890d-1d0162d86f01"/>
    <xsd:import namespace="02b07845-be0f-4f80-b833-2c70f65389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0cdcc-0b2e-4e60-890d-1d0162d86f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07845-be0f-4f80-b833-2c70f65389b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091CC9-68DE-46C9-AA11-9BDB25BBE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4D6240-E835-4FE4-BFBC-4BB65546FE00}">
  <ds:schemaRefs>
    <ds:schemaRef ds:uri="http://purl.org/dc/elements/1.1/"/>
    <ds:schemaRef ds:uri="http://purl.org/dc/terms/"/>
    <ds:schemaRef ds:uri="a3a0cdcc-0b2e-4e60-890d-1d0162d86f01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02b07845-be0f-4f80-b833-2c70f65389b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FA5DDE-90DC-470A-BC31-CA33EA9D8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0cdcc-0b2e-4e60-890d-1d0162d86f01"/>
    <ds:schemaRef ds:uri="02b07845-be0f-4f80-b833-2c70f65389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FiF_Master_Slides</Template>
  <TotalTime>1504</TotalTime>
  <Words>266</Words>
  <Application>Microsoft Office PowerPoint</Application>
  <PresentationFormat>Širokouhlá</PresentationFormat>
  <Paragraphs>58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Corbel</vt:lpstr>
      <vt:lpstr>Verdana</vt:lpstr>
      <vt:lpstr>FiF_Master_Slides</vt:lpstr>
      <vt:lpstr>Motív Office</vt:lpstr>
      <vt:lpstr>Ako najlepšie využiť roky strávené štúdiom na FiF UK?</vt:lpstr>
      <vt:lpstr>Štruktúra</vt:lpstr>
      <vt:lpstr>Prezentácia programu PowerPoint</vt:lpstr>
      <vt:lpstr>Prezentácia programu PowerPoint</vt:lpstr>
      <vt:lpstr>Študentské spolky</vt:lpstr>
      <vt:lpstr>Zahraničné mobility</vt:lpstr>
      <vt:lpstr>Stáže, praxe</vt:lpstr>
      <vt:lpstr>Ekonomické príležitosti</vt:lpstr>
      <vt:lpstr>Športové vyžitie</vt:lpstr>
      <vt:lpstr>Kultúrny život</vt:lpstr>
      <vt:lpstr>Orgány akademickej samosprávy</vt:lpstr>
      <vt:lpstr>WG 1: Roky na FiFke – Pozitívne príležitosti a priestor na zlepšenie</vt:lpstr>
      <vt:lpstr>WG 2: Slovenské vysoké školstvo – pozitíva a slabiny</vt:lpstr>
      <vt:lpstr>Kvíz</vt:lpstr>
      <vt:lpstr>Ďakujem pekne za Vašu pozornosť!</vt:lpstr>
    </vt:vector>
  </TitlesOfParts>
  <Company>Uniba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Tatiana Zatkova</dc:creator>
  <cp:lastModifiedBy>Gabriela Pleschová</cp:lastModifiedBy>
  <cp:revision>71</cp:revision>
  <dcterms:created xsi:type="dcterms:W3CDTF">2021-09-03T07:42:18Z</dcterms:created>
  <dcterms:modified xsi:type="dcterms:W3CDTF">2024-12-13T06:29:07Z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0x010100DC8F74A10B0B71418D172989F71F19BC</vt:lpwstr>
  </property>
</Properties>
</file>