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5" r:id="rId4"/>
    <p:sldId id="266" r:id="rId5"/>
    <p:sldId id="267" r:id="rId6"/>
    <p:sldId id="268" r:id="rId7"/>
    <p:sldId id="269" r:id="rId8"/>
    <p:sldId id="270" r:id="rId9"/>
    <p:sldId id="275" r:id="rId10"/>
    <p:sldId id="273" r:id="rId11"/>
    <p:sldId id="274" r:id="rId12"/>
  </p:sldIdLst>
  <p:sldSz cx="24384000" cy="13716000"/>
  <p:notesSz cx="6858000" cy="9144000"/>
  <p:embeddedFontLst>
    <p:embeddedFont>
      <p:font typeface="Helvetica Neue" panose="020B0604020202020204" charset="0"/>
      <p:regular r:id="rId14"/>
      <p:bold r:id="rId15"/>
      <p:italic r:id="rId16"/>
      <p:boldItalic r:id="rId17"/>
    </p:embeddedFont>
    <p:embeddedFont>
      <p:font typeface="Helvetica Neue Light" panose="020B0604020202020204" charset="0"/>
      <p:regular r:id="rId18"/>
      <p:bold r:id="rId19"/>
      <p:italic r:id="rId20"/>
      <p:boldItalic r:id="rId21"/>
    </p:embeddedFont>
    <p:embeddedFont>
      <p:font typeface="Inter Black" panose="020B0604020202020204" charset="0"/>
      <p:bold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hBHO1mPDQNvU9ClbUDEuwFtkOM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9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" name="Google Shape;8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d9b4169f07_1_4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5" name="Google Shape;195;g3d9b4169f07_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d9cc25d415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dirty="0"/>
              <a:t>Dáta nám jasne ukazujú systémový deficit. Takmer polovica študentov nemá AI v osnovách a vyše 77 % nemá prístup k workshopom alebo o nich nevie. Navyše, ak potrebujú pomoc, štyria z desiatich študentov sú odkázaní sami na seba, pretože nepoznajú nikoho kompetentného na pôde svojej inštitúcie.</a:t>
            </a:r>
            <a:endParaRPr dirty="0"/>
          </a:p>
        </p:txBody>
      </p:sp>
      <p:sp>
        <p:nvSpPr>
          <p:cNvPr id="208" name="Google Shape;208;g3d9cc25d41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d9cc25d415_0_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k-SK" dirty="0"/>
              <a:t>Z hľadiska pravidiel pozorujeme extrémnu nejednotnosť. Vyše 49 % študentov nemá buď žiadne pravidlá, alebo sú len v rovine odporúčaní. Najväčším problémom je však povedomie o sankciách – pre 65 % respondentov je to absolútna neznáma, čo vytvára veľkú zónu neistoty.</a:t>
            </a:r>
            <a:endParaRPr dirty="0"/>
          </a:p>
        </p:txBody>
      </p:sp>
      <p:sp>
        <p:nvSpPr>
          <p:cNvPr id="221" name="Google Shape;221;g3d9cc25d41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d9cc25d415_0_2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4" name="Google Shape;234;g3d9cc25d415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7" name="Google Shape;24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c5ebf30974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0" name="Google Shape;260;g3c5ebf3097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>
          <a:extLst>
            <a:ext uri="{FF2B5EF4-FFF2-40B4-BE49-F238E27FC236}">
              <a16:creationId xmlns:a16="http://schemas.microsoft.com/office/drawing/2014/main" id="{A9D9DB36-A72B-1FEF-3788-736F0E79D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c5ebf30974_0_0:notes">
            <a:extLst>
              <a:ext uri="{FF2B5EF4-FFF2-40B4-BE49-F238E27FC236}">
                <a16:creationId xmlns:a16="http://schemas.microsoft.com/office/drawing/2014/main" id="{A5FC3372-FCFF-C847-662E-8BEFD67EDB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0" name="Google Shape;260;g3c5ebf30974_0_0:notes">
            <a:extLst>
              <a:ext uri="{FF2B5EF4-FFF2-40B4-BE49-F238E27FC236}">
                <a16:creationId xmlns:a16="http://schemas.microsoft.com/office/drawing/2014/main" id="{12DBA2DD-8D99-912D-1C52-D850CC86CD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4682560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d1c5a63dfa_0_15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1" name="Google Shape;301;g3d1c5a63dfa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9" name="Google Shape;30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x">
  <p:cSld name="TITLE_AND_BODY">
    <p:bg>
      <p:bgPr>
        <a:solidFill>
          <a:srgbClr val="00346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body" idx="1"/>
          </p:nvPr>
        </p:nvSpPr>
        <p:spPr>
          <a:xfrm>
            <a:off x="1201340" y="11847162"/>
            <a:ext cx="21971004" cy="636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Helvetica Neue"/>
              <a:buNone/>
              <a:defRPr sz="3600" b="1">
                <a:solidFill>
                  <a:srgbClr val="FFFFFF"/>
                </a:solidFill>
              </a:defRPr>
            </a:lvl1pPr>
            <a:lvl2pPr marL="914400" lvl="1" indent="-5097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28"/>
              <a:buFont typeface="Helvetica Neue"/>
              <a:buChar char="•"/>
              <a:defRPr sz="3600" b="1">
                <a:solidFill>
                  <a:srgbClr val="FFFFFF"/>
                </a:solidFill>
              </a:defRPr>
            </a:lvl2pPr>
            <a:lvl3pPr marL="1371600" lvl="2" indent="-5097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28"/>
              <a:buFont typeface="Helvetica Neue"/>
              <a:buChar char="•"/>
              <a:defRPr sz="3600" b="1">
                <a:solidFill>
                  <a:srgbClr val="FFFFFF"/>
                </a:solidFill>
              </a:defRPr>
            </a:lvl3pPr>
            <a:lvl4pPr marL="1828800" lvl="3" indent="-5097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28"/>
              <a:buFont typeface="Helvetica Neue"/>
              <a:buChar char="•"/>
              <a:defRPr sz="3600" b="1">
                <a:solidFill>
                  <a:srgbClr val="FFFFFF"/>
                </a:solidFill>
              </a:defRPr>
            </a:lvl4pPr>
            <a:lvl5pPr marL="2286000" lvl="4" indent="-5097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28"/>
              <a:buFont typeface="Helvetica Neue"/>
              <a:buChar char="•"/>
              <a:defRPr sz="3600" b="1">
                <a:solidFill>
                  <a:srgbClr val="FFFFFF"/>
                </a:solidFill>
              </a:defRPr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title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600"/>
              <a:buFont typeface="Helvetica Neue"/>
              <a:buNone/>
              <a:defRPr sz="11600">
                <a:solidFill>
                  <a:srgbClr val="FFFFFF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body" idx="2"/>
          </p:nvPr>
        </p:nvSpPr>
        <p:spPr>
          <a:xfrm>
            <a:off x="1201342" y="7210490"/>
            <a:ext cx="21971002" cy="190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Helvetica Neue"/>
              <a:buNone/>
              <a:defRPr sz="5500" b="1">
                <a:solidFill>
                  <a:schemeClr val="accent1"/>
                </a:solidFill>
              </a:defRPr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sldNum" idx="1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Photo">
  <p:cSld name="Title &amp; Photo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8"/>
          <p:cNvSpPr>
            <a:spLocks noGrp="1"/>
          </p:cNvSpPr>
          <p:nvPr>
            <p:ph type="pic" idx="2"/>
          </p:nvPr>
        </p:nvSpPr>
        <p:spPr>
          <a:xfrm>
            <a:off x="0" y="-1270000"/>
            <a:ext cx="24384000" cy="16256000"/>
          </a:xfrm>
          <a:prstGeom prst="rect">
            <a:avLst/>
          </a:prstGeom>
          <a:noFill/>
          <a:ln>
            <a:noFill/>
          </a:ln>
        </p:spPr>
      </p:sp>
      <p:sp>
        <p:nvSpPr>
          <p:cNvPr id="16" name="Google Shape;16;p18"/>
          <p:cNvSpPr txBox="1">
            <a:spLocks noGrp="1"/>
          </p:cNvSpPr>
          <p:nvPr>
            <p:ph type="title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600"/>
              <a:buFont typeface="Helvetica Neue"/>
              <a:buNone/>
              <a:defRPr sz="11600">
                <a:solidFill>
                  <a:srgbClr val="FFFFFF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8"/>
          <p:cNvSpPr txBox="1">
            <a:spLocks noGrp="1"/>
          </p:cNvSpPr>
          <p:nvPr>
            <p:ph type="body" idx="1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sz="3600" b="1"/>
            </a:lvl1pPr>
            <a:lvl2pPr marL="914400" lvl="1" indent="-5097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sz="3600" b="1"/>
            </a:lvl2pPr>
            <a:lvl3pPr marL="1371600" lvl="2" indent="-5097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sz="3600" b="1"/>
            </a:lvl3pPr>
            <a:lvl4pPr marL="1828800" lvl="3" indent="-5097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sz="3600" b="1"/>
            </a:lvl4pPr>
            <a:lvl5pPr marL="2286000" lvl="4" indent="-5097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sz="36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body" idx="3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00"/>
              <a:buFont typeface="Helvetica Neue"/>
              <a:buNone/>
              <a:defRPr sz="5500" b="1">
                <a:solidFill>
                  <a:srgbClr val="FFFFFF"/>
                </a:solidFill>
              </a:defRPr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sldNum" idx="1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Photo Alt">
  <p:cSld name="Title &amp; Photo Al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9"/>
          <p:cNvSpPr>
            <a:spLocks noGrp="1"/>
          </p:cNvSpPr>
          <p:nvPr>
            <p:ph type="pic" idx="2"/>
          </p:nvPr>
        </p:nvSpPr>
        <p:spPr>
          <a:xfrm>
            <a:off x="9226574" y="1270000"/>
            <a:ext cx="16840152" cy="11184436"/>
          </a:xfrm>
          <a:prstGeom prst="rect">
            <a:avLst/>
          </a:prstGeom>
          <a:noFill/>
          <a:ln>
            <a:noFill/>
          </a:ln>
        </p:spPr>
      </p:sp>
      <p:sp>
        <p:nvSpPr>
          <p:cNvPr id="22" name="Google Shape;22;p19"/>
          <p:cNvSpPr txBox="1">
            <a:spLocks noGrp="1"/>
          </p:cNvSpPr>
          <p:nvPr>
            <p:ph type="title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body" idx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sldNum" idx="1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">
  <p:cSld name="Title &amp; Bullet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0"/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433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body" idx="1"/>
          </p:nvPr>
        </p:nvSpPr>
        <p:spPr>
          <a:xfrm>
            <a:off x="1206500" y="2245961"/>
            <a:ext cx="21971000" cy="934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6581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2pPr>
            <a:lvl3pPr marL="1371600" lvl="2" indent="-6581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3pPr>
            <a:lvl4pPr marL="1828800" lvl="3" indent="-6581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4pPr>
            <a:lvl5pPr marL="2286000" lvl="4" indent="-6581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0"/>
          <p:cNvSpPr txBox="1">
            <a:spLocks noGrp="1"/>
          </p:cNvSpPr>
          <p:nvPr>
            <p:ph type="body" idx="2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20"/>
          <p:cNvSpPr txBox="1">
            <a:spLocks noGrp="1"/>
          </p:cNvSpPr>
          <p:nvPr>
            <p:ph type="sldNum" idx="1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1"/>
          <p:cNvSpPr txBox="1">
            <a:spLocks noGrp="1"/>
          </p:cNvSpPr>
          <p:nvPr>
            <p:ph type="body" idx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1"/>
          <p:cNvSpPr txBox="1">
            <a:spLocks noGrp="1"/>
          </p:cNvSpPr>
          <p:nvPr>
            <p:ph type="sldNum" idx="1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ullets &amp; Photo">
  <p:cSld name="Title, Bullets &amp; Photo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>
            <a:spLocks noGrp="1"/>
          </p:cNvSpPr>
          <p:nvPr>
            <p:ph type="body" idx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6581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2pPr>
            <a:lvl3pPr marL="1371600" lvl="2" indent="-6581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3pPr>
            <a:lvl4pPr marL="1828800" lvl="3" indent="-6581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4pPr>
            <a:lvl5pPr marL="2286000" lvl="4" indent="-6581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body" idx="2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2"/>
          <p:cNvSpPr>
            <a:spLocks noGrp="1"/>
          </p:cNvSpPr>
          <p:nvPr>
            <p:ph type="pic" idx="3"/>
          </p:nvPr>
        </p:nvSpPr>
        <p:spPr>
          <a:xfrm>
            <a:off x="8432800" y="1263847"/>
            <a:ext cx="16850011" cy="11188206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22"/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sldNum" idx="1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ullets &amp; Live Video Small">
  <p:cSld name="Title, Bullets &amp; Live Video Small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3"/>
          <p:cNvSpPr txBox="1">
            <a:spLocks noGrp="1"/>
          </p:cNvSpPr>
          <p:nvPr>
            <p:ph type="body" idx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6581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2pPr>
            <a:lvl3pPr marL="1371600" lvl="2" indent="-6581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3pPr>
            <a:lvl4pPr marL="1828800" lvl="3" indent="-6581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4pPr>
            <a:lvl5pPr marL="2286000" lvl="4" indent="-6581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3"/>
          <p:cNvSpPr txBox="1">
            <a:spLocks noGrp="1"/>
          </p:cNvSpPr>
          <p:nvPr>
            <p:ph type="body" idx="2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sldNum" idx="1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ullets &amp; Live Video Large">
  <p:cSld name="Title, Bullets &amp; Live Video Larg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>
            <a:spLocks noGrp="1"/>
          </p:cNvSpPr>
          <p:nvPr>
            <p:ph type="body" idx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6581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2pPr>
            <a:lvl3pPr marL="1371600" lvl="2" indent="-6581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3pPr>
            <a:lvl4pPr marL="1828800" lvl="3" indent="-6581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4pPr>
            <a:lvl5pPr marL="2286000" lvl="4" indent="-6581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4"/>
          <p:cNvSpPr txBox="1">
            <a:spLocks noGrp="1"/>
          </p:cNvSpPr>
          <p:nvPr>
            <p:ph type="body" idx="2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4"/>
          <p:cNvSpPr txBox="1">
            <a:spLocks noGrp="1"/>
          </p:cNvSpPr>
          <p:nvPr>
            <p:ph type="sldNum" idx="1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">
  <p:cSld name="Section">
    <p:bg>
      <p:bgPr>
        <a:solidFill>
          <a:srgbClr val="00346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>
            <a:spLocks noGrp="1"/>
          </p:cNvSpPr>
          <p:nvPr>
            <p:ph type="title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600"/>
              <a:buFont typeface="Helvetica Neue"/>
              <a:buNone/>
              <a:defRPr sz="116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5"/>
          <p:cNvSpPr txBox="1">
            <a:spLocks noGrp="1"/>
          </p:cNvSpPr>
          <p:nvPr>
            <p:ph type="sldNum" idx="1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6"/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434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6"/>
          <p:cNvSpPr txBox="1">
            <a:spLocks noGrp="1"/>
          </p:cNvSpPr>
          <p:nvPr>
            <p:ph type="body" idx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6581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2pPr>
            <a:lvl3pPr marL="1371600" lvl="2" indent="-6581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3pPr>
            <a:lvl4pPr marL="1828800" lvl="3" indent="-6581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4pPr>
            <a:lvl5pPr marL="2286000" lvl="4" indent="-6581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26"/>
          <p:cNvSpPr txBox="1">
            <a:spLocks noGrp="1"/>
          </p:cNvSpPr>
          <p:nvPr>
            <p:ph type="sldNum" idx="1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7"/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7"/>
          <p:cNvSpPr txBox="1">
            <a:spLocks noGrp="1"/>
          </p:cNvSpPr>
          <p:nvPr>
            <p:ph type="body" idx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6581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2pPr>
            <a:lvl3pPr marL="1371600" lvl="2" indent="-6581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3pPr>
            <a:lvl4pPr marL="1828800" lvl="3" indent="-6581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4pPr>
            <a:lvl5pPr marL="2286000" lvl="4" indent="-65817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sz="55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27"/>
          <p:cNvSpPr txBox="1">
            <a:spLocks noGrp="1"/>
          </p:cNvSpPr>
          <p:nvPr>
            <p:ph type="body" idx="2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27"/>
          <p:cNvSpPr txBox="1">
            <a:spLocks noGrp="1"/>
          </p:cNvSpPr>
          <p:nvPr>
            <p:ph type="sldNum" idx="1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">
  <p:cSld name="Statemen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8"/>
          <p:cNvSpPr txBox="1">
            <a:spLocks noGrp="1"/>
          </p:cNvSpPr>
          <p:nvPr>
            <p:ph type="body" idx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1600"/>
              <a:buFont typeface="Helvetica Neue"/>
              <a:buNone/>
              <a:defRPr sz="11600">
                <a:solidFill>
                  <a:srgbClr val="004D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1600"/>
              <a:buFont typeface="Helvetica Neue"/>
              <a:buNone/>
              <a:defRPr sz="11600">
                <a:solidFill>
                  <a:srgbClr val="004D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1600"/>
              <a:buFont typeface="Helvetica Neue"/>
              <a:buNone/>
              <a:defRPr sz="11600">
                <a:solidFill>
                  <a:srgbClr val="004D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1600"/>
              <a:buFont typeface="Helvetica Neue"/>
              <a:buNone/>
              <a:defRPr sz="11600">
                <a:solidFill>
                  <a:srgbClr val="004D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11600"/>
              <a:buFont typeface="Helvetica Neue"/>
              <a:buNone/>
              <a:defRPr sz="11600">
                <a:solidFill>
                  <a:srgbClr val="004D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8"/>
          <p:cNvSpPr txBox="1">
            <a:spLocks noGrp="1"/>
          </p:cNvSpPr>
          <p:nvPr>
            <p:ph type="sldNum" idx="1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Fact">
  <p:cSld name="Big Fa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9"/>
          <p:cNvSpPr txBox="1">
            <a:spLocks noGrp="1"/>
          </p:cNvSpPr>
          <p:nvPr>
            <p:ph type="body" idx="1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lvl="0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25000"/>
              <a:buFont typeface="Helvetica Neue"/>
              <a:buNone/>
              <a:defRPr sz="25000" b="1">
                <a:solidFill>
                  <a:srgbClr val="004D80"/>
                </a:solidFill>
              </a:defRPr>
            </a:lvl1pPr>
            <a:lvl2pPr marL="914400" lvl="1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25000"/>
              <a:buFont typeface="Helvetica Neue"/>
              <a:buNone/>
              <a:defRPr sz="25000" b="1">
                <a:solidFill>
                  <a:srgbClr val="004D80"/>
                </a:solidFill>
              </a:defRPr>
            </a:lvl2pPr>
            <a:lvl3pPr marL="1371600" lvl="2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25000"/>
              <a:buFont typeface="Helvetica Neue"/>
              <a:buNone/>
              <a:defRPr sz="25000" b="1">
                <a:solidFill>
                  <a:srgbClr val="004D80"/>
                </a:solidFill>
              </a:defRPr>
            </a:lvl3pPr>
            <a:lvl4pPr marL="1828800" lvl="3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25000"/>
              <a:buFont typeface="Helvetica Neue"/>
              <a:buNone/>
              <a:defRPr sz="25000" b="1">
                <a:solidFill>
                  <a:srgbClr val="004D80"/>
                </a:solidFill>
              </a:defRPr>
            </a:lvl4pPr>
            <a:lvl5pPr marL="2286000" lvl="4" indent="-228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25000"/>
              <a:buFont typeface="Helvetica Neue"/>
              <a:buNone/>
              <a:defRPr sz="25000" b="1">
                <a:solidFill>
                  <a:srgbClr val="004D80"/>
                </a:solidFill>
              </a:defRPr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29"/>
          <p:cNvSpPr txBox="1">
            <a:spLocks noGrp="1"/>
          </p:cNvSpPr>
          <p:nvPr>
            <p:ph type="body" idx="2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/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29"/>
          <p:cNvSpPr txBox="1">
            <a:spLocks noGrp="1"/>
          </p:cNvSpPr>
          <p:nvPr>
            <p:ph type="sldNum" idx="1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0"/>
          <p:cNvSpPr txBox="1">
            <a:spLocks noGrp="1"/>
          </p:cNvSpPr>
          <p:nvPr>
            <p:ph type="body" idx="1"/>
          </p:nvPr>
        </p:nvSpPr>
        <p:spPr>
          <a:xfrm>
            <a:off x="2480824" y="10675453"/>
            <a:ext cx="20149254" cy="636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sz="3600" b="1"/>
            </a:lvl1pPr>
            <a:lvl2pPr marL="914400" lvl="1" indent="-5097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sz="3600" b="1"/>
            </a:lvl2pPr>
            <a:lvl3pPr marL="1371600" lvl="2" indent="-5097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sz="3600" b="1"/>
            </a:lvl3pPr>
            <a:lvl4pPr marL="1828800" lvl="3" indent="-5097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sz="3600" b="1"/>
            </a:lvl4pPr>
            <a:lvl5pPr marL="2286000" lvl="4" indent="-50977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sz="3600" b="1"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body" idx="2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8500"/>
              <a:buFont typeface="Helvetica Neue"/>
              <a:buNone/>
              <a:defRPr sz="8500">
                <a:solidFill>
                  <a:srgbClr val="004D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marL="1371600" lvl="2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marL="1828800" lvl="3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marL="2286000" lvl="4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marL="2743200" lvl="5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sldNum" idx="1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3 Up">
  <p:cSld name="Photo - 3 Up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>
            <a:spLocks noGrp="1"/>
          </p:cNvSpPr>
          <p:nvPr>
            <p:ph type="pic" idx="2"/>
          </p:nvPr>
        </p:nvSpPr>
        <p:spPr>
          <a:xfrm>
            <a:off x="15436504" y="1270000"/>
            <a:ext cx="8167168" cy="5422900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31"/>
          <p:cNvSpPr>
            <a:spLocks noGrp="1"/>
          </p:cNvSpPr>
          <p:nvPr>
            <p:ph type="pic" idx="3"/>
          </p:nvPr>
        </p:nvSpPr>
        <p:spPr>
          <a:xfrm>
            <a:off x="15461772" y="7085972"/>
            <a:ext cx="8148415" cy="5432277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31"/>
          <p:cNvSpPr>
            <a:spLocks noGrp="1"/>
          </p:cNvSpPr>
          <p:nvPr>
            <p:ph type="pic" idx="4"/>
          </p:nvPr>
        </p:nvSpPr>
        <p:spPr>
          <a:xfrm>
            <a:off x="-124636" y="1270000"/>
            <a:ext cx="16859220" cy="11239480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31"/>
          <p:cNvSpPr txBox="1">
            <a:spLocks noGrp="1"/>
          </p:cNvSpPr>
          <p:nvPr>
            <p:ph type="sldNum" idx="1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2"/>
          <p:cNvSpPr>
            <a:spLocks noGrp="1"/>
          </p:cNvSpPr>
          <p:nvPr>
            <p:ph type="pic" idx="2"/>
          </p:nvPr>
        </p:nvSpPr>
        <p:spPr>
          <a:xfrm>
            <a:off x="0" y="-1270000"/>
            <a:ext cx="24384000" cy="16256000"/>
          </a:xfrm>
          <a:prstGeom prst="rect">
            <a:avLst/>
          </a:prstGeom>
          <a:noFill/>
          <a:ln>
            <a:noFill/>
          </a:ln>
        </p:spPr>
      </p:sp>
      <p:sp>
        <p:nvSpPr>
          <p:cNvPr id="79" name="Google Shape;79;p32"/>
          <p:cNvSpPr txBox="1">
            <a:spLocks noGrp="1"/>
          </p:cNvSpPr>
          <p:nvPr>
            <p:ph type="sldNum" idx="1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3"/>
          <p:cNvSpPr txBox="1">
            <a:spLocks noGrp="1"/>
          </p:cNvSpPr>
          <p:nvPr>
            <p:ph type="sldNum" idx="1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body" idx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03504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sz="4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4D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4D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4D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4D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4D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4D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4D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4D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8500"/>
              <a:buFont typeface="Helvetica Neue"/>
              <a:buNone/>
              <a:defRPr sz="8500" b="1" i="0" u="none" strike="noStrike" cap="none">
                <a:solidFill>
                  <a:srgbClr val="004D8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sldNum" idx="1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guides.library.ubc.ca/GenAI/cite" TargetMode="External"/><Relationship Id="rId13" Type="http://schemas.openxmlformats.org/officeDocument/2006/relationships/hyperlink" Target="https://www.stuba.sk/buxus/docs/stu/pracoviska/rektorat/kancelaria-kvality/predpisy/6_2021_VP_Rada_VSK.pdf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copilot.microsoft.com/" TargetMode="External"/><Relationship Id="rId12" Type="http://schemas.openxmlformats.org/officeDocument/2006/relationships/hyperlink" Target="https://www.stuba.sk/buxus/docs/stu/pracoviska/rektorat/kancelaria-kvality/predpisy/4_2021_VP_Pravidla_pre_navrh_schvalovanie_upravu_a_zrusenie_SP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emini.google.com/" TargetMode="External"/><Relationship Id="rId11" Type="http://schemas.openxmlformats.org/officeDocument/2006/relationships/hyperlink" Target="https://www.stuba.sk/buxus/docs/stu/pracoviska/rektorat/kancelaria-kvality/predpisy/3_2021_VP_Politika_kvality_STU.pdf" TargetMode="External"/><Relationship Id="rId5" Type="http://schemas.openxmlformats.org/officeDocument/2006/relationships/hyperlink" Target="https://chatgpt.com/" TargetMode="External"/><Relationship Id="rId10" Type="http://schemas.openxmlformats.org/officeDocument/2006/relationships/hyperlink" Target="https://www.enqa.eu/wp-content/uploads/ESG-2027_draft-for-consultation_Nov2025.pdf" TargetMode="External"/><Relationship Id="rId4" Type="http://schemas.openxmlformats.org/officeDocument/2006/relationships/hyperlink" Target="https://www.perplexity.ai/" TargetMode="External"/><Relationship Id="rId9" Type="http://schemas.openxmlformats.org/officeDocument/2006/relationships/hyperlink" Target="http://notebooklm.com" TargetMode="External"/><Relationship Id="rId1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"/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0" y="7088"/>
            <a:ext cx="24384000" cy="2130000"/>
          </a:xfrm>
          <a:prstGeom prst="rect">
            <a:avLst/>
          </a:prstGeom>
          <a:solidFill>
            <a:srgbClr val="2A00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8" name="Google Shape;88;p1" descr="Copy of Logo-Studentska-rada-vysokych-skol-prehladne-biely-tex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42300" y="-946968"/>
            <a:ext cx="4041701" cy="4038126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1201350" y="3751375"/>
            <a:ext cx="19590300" cy="1662300"/>
          </a:xfrm>
          <a:prstGeom prst="rect">
            <a:avLst/>
          </a:prstGeom>
          <a:noFill/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US" sz="9600">
                <a:solidFill>
                  <a:srgbClr val="2A00E7"/>
                </a:solidFill>
                <a:latin typeface="Inter Black"/>
                <a:ea typeface="Inter Black"/>
                <a:cs typeface="Inter Black"/>
                <a:sym typeface="Inter Black"/>
              </a:rPr>
              <a:t>AI vo vzdelávaní</a:t>
            </a:r>
            <a:endParaRPr sz="9600" b="0" i="0" u="none" strike="noStrike" cap="none">
              <a:solidFill>
                <a:srgbClr val="2A00E7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0" y="11924975"/>
            <a:ext cx="24384000" cy="2130000"/>
          </a:xfrm>
          <a:prstGeom prst="rect">
            <a:avLst/>
          </a:prstGeom>
          <a:solidFill>
            <a:srgbClr val="2A00E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201350" y="6891475"/>
            <a:ext cx="13017000" cy="677100"/>
          </a:xfrm>
          <a:prstGeom prst="rect">
            <a:avLst/>
          </a:prstGeom>
          <a:noFill/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>
                <a:solidFill>
                  <a:srgbClr val="48A4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AI pri procese vzdelávania</a:t>
            </a:r>
            <a:endParaRPr sz="3200" b="1" i="0" u="none" strike="noStrike" cap="none">
              <a:solidFill>
                <a:srgbClr val="48A4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1201350" y="10461775"/>
            <a:ext cx="13017000" cy="677100"/>
          </a:xfrm>
          <a:prstGeom prst="rect">
            <a:avLst/>
          </a:prstGeom>
          <a:noFill/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rgbClr val="48A4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Adrián Koniar</a:t>
            </a:r>
            <a:endParaRPr sz="3200" b="1" i="0" u="none" strike="noStrike" cap="none" dirty="0">
              <a:solidFill>
                <a:srgbClr val="48A4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/>
          <p:nvPr/>
        </p:nvSpPr>
        <p:spPr>
          <a:xfrm>
            <a:off x="-82200" y="-21052"/>
            <a:ext cx="24548400" cy="1371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" name="Google Shape;98;p3"/>
          <p:cNvSpPr txBox="1">
            <a:spLocks noGrp="1"/>
          </p:cNvSpPr>
          <p:nvPr>
            <p:ph type="title"/>
          </p:nvPr>
        </p:nvSpPr>
        <p:spPr>
          <a:xfrm>
            <a:off x="1206450" y="2979624"/>
            <a:ext cx="21971100" cy="14331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8500"/>
              <a:buFont typeface="Helvetica Neue"/>
              <a:buNone/>
            </a:pPr>
            <a:r>
              <a:rPr lang="en-US" sz="8500" dirty="0" err="1">
                <a:solidFill>
                  <a:srgbClr val="004D80"/>
                </a:solidFill>
              </a:rPr>
              <a:t>Zmena</a:t>
            </a:r>
            <a:r>
              <a:rPr lang="en-US" sz="8500" dirty="0">
                <a:solidFill>
                  <a:srgbClr val="004D80"/>
                </a:solidFill>
              </a:rPr>
              <a:t> </a:t>
            </a:r>
            <a:r>
              <a:rPr lang="en-US" sz="8500" dirty="0" err="1">
                <a:solidFill>
                  <a:srgbClr val="004D80"/>
                </a:solidFill>
              </a:rPr>
              <a:t>študentskej</a:t>
            </a:r>
            <a:r>
              <a:rPr lang="en-US" sz="8500" dirty="0">
                <a:solidFill>
                  <a:srgbClr val="004D80"/>
                </a:solidFill>
              </a:rPr>
              <a:t> </a:t>
            </a:r>
            <a:r>
              <a:rPr lang="en-US" sz="8500" dirty="0" err="1">
                <a:solidFill>
                  <a:srgbClr val="004D80"/>
                </a:solidFill>
              </a:rPr>
              <a:t>skúsenosti</a:t>
            </a:r>
            <a:r>
              <a:rPr lang="en-US" sz="8500" dirty="0">
                <a:solidFill>
                  <a:srgbClr val="004D80"/>
                </a:solidFill>
              </a:rPr>
              <a:t> </a:t>
            </a:r>
            <a:r>
              <a:rPr lang="en-US" sz="8500" dirty="0" err="1">
                <a:solidFill>
                  <a:srgbClr val="004D80"/>
                </a:solidFill>
              </a:rPr>
              <a:t>vďaka</a:t>
            </a:r>
            <a:r>
              <a:rPr lang="en-US" sz="8500" dirty="0">
                <a:solidFill>
                  <a:srgbClr val="004D80"/>
                </a:solidFill>
              </a:rPr>
              <a:t> AI</a:t>
            </a:r>
            <a:endParaRPr dirty="0"/>
          </a:p>
        </p:txBody>
      </p:sp>
      <p:sp>
        <p:nvSpPr>
          <p:cNvPr id="99" name="Google Shape;99;p3"/>
          <p:cNvSpPr txBox="1">
            <a:spLocks noGrp="1"/>
          </p:cNvSpPr>
          <p:nvPr>
            <p:ph type="body" idx="1"/>
          </p:nvPr>
        </p:nvSpPr>
        <p:spPr>
          <a:xfrm>
            <a:off x="1206400" y="5288842"/>
            <a:ext cx="21971100" cy="7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609600" lvl="0" indent="-609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 Light"/>
              <a:buChar char="•"/>
            </a:pP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Ako GenAI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používajú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študenti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vysokých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škôl</a:t>
            </a: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</a:t>
            </a:r>
            <a:endParaRPr lang="sk-SK" sz="4800" b="0" dirty="0">
              <a:solidFill>
                <a:srgbClr val="FF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609600" lvl="0" indent="-609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 Light"/>
              <a:buChar char="•"/>
            </a:pPr>
            <a:r>
              <a:rPr lang="sk-SK" sz="4800" b="0" dirty="0">
                <a:solidFill>
                  <a:schemeClr val="tx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Inštitucionálna podpora a prístup univerzít.</a:t>
            </a:r>
          </a:p>
          <a:p>
            <a:pPr marL="609600" lvl="0" indent="-609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 Light"/>
              <a:buChar char="•"/>
            </a:pPr>
            <a:r>
              <a:rPr lang="sk-SK" sz="4800" b="0" dirty="0">
                <a:solidFill>
                  <a:schemeClr val="tx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Akademická etika, citovanie a reálna prax.</a:t>
            </a:r>
          </a:p>
          <a:p>
            <a:pPr marL="609600" lvl="0" indent="-609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 Light"/>
              <a:buChar char="•"/>
            </a:pPr>
            <a:r>
              <a:rPr lang="sk-SK" sz="4800" b="0" dirty="0">
                <a:solidFill>
                  <a:schemeClr val="tx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Kritické myslenie a rozvoj zručností.</a:t>
            </a:r>
          </a:p>
        </p:txBody>
      </p:sp>
      <p:grpSp>
        <p:nvGrpSpPr>
          <p:cNvPr id="100" name="Google Shape;100;p3"/>
          <p:cNvGrpSpPr/>
          <p:nvPr/>
        </p:nvGrpSpPr>
        <p:grpSpPr>
          <a:xfrm>
            <a:off x="1206450" y="4400086"/>
            <a:ext cx="21971000" cy="934779"/>
            <a:chOff x="0" y="0"/>
            <a:chExt cx="21971000" cy="934779"/>
          </a:xfrm>
        </p:grpSpPr>
        <p:sp>
          <p:nvSpPr>
            <p:cNvPr id="101" name="Google Shape;101;p3"/>
            <p:cNvSpPr/>
            <p:nvPr/>
          </p:nvSpPr>
          <p:spPr>
            <a:xfrm>
              <a:off x="0" y="0"/>
              <a:ext cx="21971000" cy="934779"/>
            </a:xfrm>
            <a:prstGeom prst="rect">
              <a:avLst/>
            </a:prstGeom>
            <a:noFill/>
            <a:ln w="12700" cap="flat" cmpd="sng">
              <a:noFill/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50800" tIns="50800" rIns="50800" bIns="508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Helvetica Neue"/>
                <a:buNone/>
              </a:pPr>
              <a:endParaRPr sz="53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2" name="Google Shape;102;p3"/>
            <p:cNvSpPr txBox="1"/>
            <p:nvPr/>
          </p:nvSpPr>
          <p:spPr>
            <a:xfrm>
              <a:off x="6350" y="6351"/>
              <a:ext cx="21958300" cy="9220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rm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Helvetica Neue"/>
                <a:buNone/>
              </a:pPr>
              <a:r>
                <a:rPr lang="en-US" sz="5300" b="1">
                  <a:latin typeface="Helvetica Neue"/>
                  <a:ea typeface="Helvetica Neue"/>
                  <a:cs typeface="Helvetica Neue"/>
                  <a:sym typeface="Helvetica Neue"/>
                </a:rPr>
                <a:t>Zber dát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3" name="Google Shape;103;p3" descr="pasted-movi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27277" y="10404142"/>
            <a:ext cx="5034272" cy="1281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3" descr="pasted-movi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65911" y="10012729"/>
            <a:ext cx="3924607" cy="2064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" descr="pasted-movi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718639" y="10488379"/>
            <a:ext cx="3571782" cy="1113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3" descr="pasted-movi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711175" y="9884116"/>
            <a:ext cx="4027304" cy="211853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3"/>
          <p:cNvSpPr/>
          <p:nvPr/>
        </p:nvSpPr>
        <p:spPr>
          <a:xfrm>
            <a:off x="-82200" y="7100"/>
            <a:ext cx="24630600" cy="2130000"/>
          </a:xfrm>
          <a:prstGeom prst="rect">
            <a:avLst/>
          </a:prstGeom>
          <a:solidFill>
            <a:srgbClr val="2A00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8" name="Google Shape;108;p3" descr="Copy of Logo-Studentska-rada-vysokych-skol-prehladne-biely-text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0342300" y="-946968"/>
            <a:ext cx="4041701" cy="403812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/>
          <p:nvPr/>
        </p:nvSpPr>
        <p:spPr>
          <a:xfrm>
            <a:off x="-293075" y="12773300"/>
            <a:ext cx="24841500" cy="1281600"/>
          </a:xfrm>
          <a:prstGeom prst="rect">
            <a:avLst/>
          </a:prstGeom>
          <a:solidFill>
            <a:srgbClr val="2A00E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d9b4169f07_1_45"/>
          <p:cNvSpPr/>
          <p:nvPr/>
        </p:nvSpPr>
        <p:spPr>
          <a:xfrm>
            <a:off x="-82150" y="-33051"/>
            <a:ext cx="24548400" cy="1280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g3d9b4169f07_1_45"/>
          <p:cNvSpPr txBox="1">
            <a:spLocks noGrp="1"/>
          </p:cNvSpPr>
          <p:nvPr>
            <p:ph type="title"/>
          </p:nvPr>
        </p:nvSpPr>
        <p:spPr>
          <a:xfrm>
            <a:off x="1206500" y="3091149"/>
            <a:ext cx="21971100" cy="14331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8500"/>
              <a:buFont typeface="Helvetica Neue"/>
              <a:buNone/>
            </a:pPr>
            <a:r>
              <a:rPr lang="en-US" sz="8500" dirty="0" err="1">
                <a:solidFill>
                  <a:srgbClr val="004D80"/>
                </a:solidFill>
              </a:rPr>
              <a:t>Používanie</a:t>
            </a:r>
            <a:r>
              <a:rPr lang="en-US" sz="8500" dirty="0">
                <a:solidFill>
                  <a:srgbClr val="004D80"/>
                </a:solidFill>
              </a:rPr>
              <a:t> AI </a:t>
            </a:r>
            <a:r>
              <a:rPr lang="en-US" sz="8500" dirty="0" err="1">
                <a:solidFill>
                  <a:srgbClr val="004D80"/>
                </a:solidFill>
              </a:rPr>
              <a:t>vysokoškolákmi</a:t>
            </a:r>
            <a:endParaRPr dirty="0"/>
          </a:p>
        </p:txBody>
      </p:sp>
      <p:sp>
        <p:nvSpPr>
          <p:cNvPr id="199" name="Google Shape;199;g3d9b4169f07_1_45"/>
          <p:cNvSpPr txBox="1">
            <a:spLocks noGrp="1"/>
          </p:cNvSpPr>
          <p:nvPr>
            <p:ph type="body" idx="1"/>
          </p:nvPr>
        </p:nvSpPr>
        <p:spPr>
          <a:xfrm>
            <a:off x="1206500" y="6412553"/>
            <a:ext cx="21971100" cy="7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609600" lvl="0" indent="-609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 Light"/>
              <a:buChar char="•"/>
            </a:pP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808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respondentov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z 25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univerzít</a:t>
            </a:r>
            <a:endParaRPr dirty="0"/>
          </a:p>
          <a:p>
            <a:pPr marL="609600" lvl="0" indent="-60960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 Light"/>
              <a:buChar char="•"/>
            </a:pP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STU (211) a PU (165)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tvoria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najväčšiu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časť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vzorky</a:t>
            </a:r>
            <a:endParaRPr dirty="0"/>
          </a:p>
          <a:p>
            <a:pPr marL="609600" lvl="0" indent="-60960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 Light"/>
              <a:buChar char="•"/>
            </a:pP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Spolupráca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s ASAI</a:t>
            </a:r>
            <a:endParaRPr sz="48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609600" lvl="0" indent="-539496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 Light"/>
              <a:buChar char="•"/>
            </a:pP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Väčšinu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vzorky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tvoria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bakalárski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študenti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(~71%),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nasledujú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magistri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(~24%) a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doktorandi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(~5%). </a:t>
            </a:r>
            <a:endParaRPr sz="48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200" name="Google Shape;200;g3d9b4169f07_1_45"/>
          <p:cNvGrpSpPr/>
          <p:nvPr/>
        </p:nvGrpSpPr>
        <p:grpSpPr>
          <a:xfrm>
            <a:off x="1206500" y="4511611"/>
            <a:ext cx="21971100" cy="934800"/>
            <a:chOff x="0" y="0"/>
            <a:chExt cx="21971100" cy="934800"/>
          </a:xfrm>
        </p:grpSpPr>
        <p:sp>
          <p:nvSpPr>
            <p:cNvPr id="201" name="Google Shape;201;g3d9b4169f07_1_45"/>
            <p:cNvSpPr/>
            <p:nvPr/>
          </p:nvSpPr>
          <p:spPr>
            <a:xfrm>
              <a:off x="0" y="0"/>
              <a:ext cx="21971100" cy="934800"/>
            </a:xfrm>
            <a:prstGeom prst="rect">
              <a:avLst/>
            </a:prstGeom>
            <a:noFill/>
            <a:ln w="12700" cap="flat" cmpd="sng">
              <a:noFill/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50800" tIns="50800" rIns="50800" bIns="508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Helvetica Neue"/>
                <a:buNone/>
              </a:pPr>
              <a:endParaRPr sz="53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2" name="Google Shape;202;g3d9b4169f07_1_45"/>
            <p:cNvSpPr txBox="1"/>
            <p:nvPr/>
          </p:nvSpPr>
          <p:spPr>
            <a:xfrm>
              <a:off x="6350" y="6351"/>
              <a:ext cx="21958200" cy="92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rm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Helvetica Neue"/>
                <a:buNone/>
              </a:pPr>
              <a:r>
                <a:rPr lang="en-US" sz="5300" b="1" dirty="0" err="1">
                  <a:latin typeface="Helvetica Neue"/>
                  <a:ea typeface="Helvetica Neue"/>
                  <a:cs typeface="Helvetica Neue"/>
                  <a:sym typeface="Helvetica Neue"/>
                </a:rPr>
                <a:t>Základné</a:t>
              </a:r>
              <a:r>
                <a:rPr lang="en-US" sz="5300" b="1" dirty="0">
                  <a:latin typeface="Helvetica Neue"/>
                  <a:ea typeface="Helvetica Neue"/>
                  <a:cs typeface="Helvetica Neue"/>
                  <a:sym typeface="Helvetica Neue"/>
                </a:rPr>
                <a:t> </a:t>
              </a:r>
              <a:r>
                <a:rPr lang="en-US" sz="5300" b="1" dirty="0" err="1">
                  <a:latin typeface="Helvetica Neue"/>
                  <a:ea typeface="Helvetica Neue"/>
                  <a:cs typeface="Helvetica Neue"/>
                  <a:sym typeface="Helvetica Neue"/>
                </a:rPr>
                <a:t>informácie</a:t>
              </a:r>
              <a:r>
                <a:rPr lang="en-US" sz="5300" b="1" dirty="0">
                  <a:latin typeface="Helvetica Neue"/>
                  <a:ea typeface="Helvetica Neue"/>
                  <a:cs typeface="Helvetica Neue"/>
                  <a:sym typeface="Helvetica Neue"/>
                </a:rPr>
                <a:t> o </a:t>
              </a:r>
              <a:r>
                <a:rPr lang="en-US" sz="5300" b="1" dirty="0" err="1">
                  <a:latin typeface="Helvetica Neue"/>
                  <a:ea typeface="Helvetica Neue"/>
                  <a:cs typeface="Helvetica Neue"/>
                  <a:sym typeface="Helvetica Neue"/>
                </a:rPr>
                <a:t>dátach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3" name="Google Shape;203;g3d9b4169f07_1_45"/>
          <p:cNvSpPr/>
          <p:nvPr/>
        </p:nvSpPr>
        <p:spPr>
          <a:xfrm>
            <a:off x="-82200" y="7100"/>
            <a:ext cx="24630600" cy="2130000"/>
          </a:xfrm>
          <a:prstGeom prst="rect">
            <a:avLst/>
          </a:prstGeom>
          <a:solidFill>
            <a:srgbClr val="2A00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4" name="Google Shape;204;g3d9b4169f07_1_45" descr="Copy of Logo-Studentska-rada-vysokych-skol-prehladne-biely-tex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42300" y="-946968"/>
            <a:ext cx="4041701" cy="4038126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g3d9b4169f07_1_45"/>
          <p:cNvSpPr/>
          <p:nvPr/>
        </p:nvSpPr>
        <p:spPr>
          <a:xfrm>
            <a:off x="-293075" y="12773300"/>
            <a:ext cx="24841500" cy="1281600"/>
          </a:xfrm>
          <a:prstGeom prst="rect">
            <a:avLst/>
          </a:prstGeom>
          <a:solidFill>
            <a:srgbClr val="2A00E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d9cc25d415_0_0"/>
          <p:cNvSpPr/>
          <p:nvPr/>
        </p:nvSpPr>
        <p:spPr>
          <a:xfrm>
            <a:off x="-82150" y="-33051"/>
            <a:ext cx="24548400" cy="1280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g3d9cc25d415_0_0"/>
          <p:cNvSpPr txBox="1">
            <a:spLocks noGrp="1"/>
          </p:cNvSpPr>
          <p:nvPr>
            <p:ph type="title"/>
          </p:nvPr>
        </p:nvSpPr>
        <p:spPr>
          <a:xfrm>
            <a:off x="1142125" y="2298834"/>
            <a:ext cx="21971100" cy="14331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8500"/>
              <a:buFont typeface="Helvetica Neue"/>
              <a:buNone/>
            </a:pPr>
            <a:r>
              <a:rPr lang="sk-SK" sz="8500" dirty="0">
                <a:solidFill>
                  <a:srgbClr val="004D80"/>
                </a:solidFill>
              </a:rPr>
              <a:t>Inštitucionálna podpora AI</a:t>
            </a:r>
            <a:endParaRPr dirty="0"/>
          </a:p>
        </p:txBody>
      </p:sp>
      <p:sp>
        <p:nvSpPr>
          <p:cNvPr id="212" name="Google Shape;212;g3d9cc25d415_0_0"/>
          <p:cNvSpPr txBox="1">
            <a:spLocks noGrp="1"/>
          </p:cNvSpPr>
          <p:nvPr>
            <p:ph type="body" idx="1"/>
          </p:nvPr>
        </p:nvSpPr>
        <p:spPr>
          <a:xfrm>
            <a:off x="1206400" y="4977075"/>
            <a:ext cx="21971100" cy="7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609600" lvl="0" indent="-52524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23000"/>
              <a:buFont typeface="Helvetica Neue Light"/>
              <a:buChar char="•"/>
            </a:pPr>
            <a:r>
              <a:rPr lang="en-US" sz="480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Absencia</a:t>
            </a:r>
            <a:r>
              <a:rPr lang="en-US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v </a:t>
            </a:r>
            <a:r>
              <a:rPr lang="en-US" sz="480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študijných</a:t>
            </a:r>
            <a:r>
              <a:rPr lang="en-US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osnovách</a:t>
            </a:r>
            <a:r>
              <a:rPr lang="en-US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: </a:t>
            </a: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U 45,3 % študentov téma AI absentuje vo výučbe, prítomnosť v osnovách deklaruje len 39,5 %.</a:t>
            </a:r>
            <a:endParaRPr lang="en-US" dirty="0"/>
          </a:p>
          <a:p>
            <a:pPr marL="609600" lvl="0" indent="-525247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ct val="123000"/>
              <a:buFont typeface="Helvetica Neue Light"/>
              <a:buChar char="•"/>
            </a:pPr>
            <a:r>
              <a:rPr lang="en-US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Deficit </a:t>
            </a:r>
            <a:r>
              <a:rPr lang="en-US" sz="480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praktického</a:t>
            </a:r>
            <a:r>
              <a:rPr lang="en-US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tréningu</a:t>
            </a:r>
            <a:r>
              <a:rPr lang="en-US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: </a:t>
            </a: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40,6 % uvádza, že na ich univerzite sa neorganizujú žiadne workshopy, a ďalších 36,6 % o nich vôbec nevie.</a:t>
            </a:r>
            <a:endParaRPr lang="en-US" sz="48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457200" lvl="0" indent="-46482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Helvetica Neue Light"/>
              <a:buChar char="•"/>
            </a:pPr>
            <a:r>
              <a:rPr lang="en-US" sz="480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Nedostatočná</a:t>
            </a:r>
            <a:r>
              <a:rPr lang="en-US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metodická</a:t>
            </a:r>
            <a:r>
              <a:rPr lang="en-US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podpora</a:t>
            </a:r>
            <a:r>
              <a:rPr lang="en-US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: </a:t>
            </a: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Ak má študent problém s AI, takmer 40 % (39,3 %) nevie, na koho by sa na fakulte obrátilo. Iba 15,3 % pozná konkrétnu kontaktnú osobu.</a:t>
            </a:r>
            <a:endParaRPr lang="en-US" sz="48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609600" lvl="0" indent="-470916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Helvetica Neue Light"/>
              <a:buChar char="•"/>
            </a:pPr>
            <a:endParaRPr sz="48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213" name="Google Shape;213;g3d9cc25d415_0_0"/>
          <p:cNvGrpSpPr/>
          <p:nvPr/>
        </p:nvGrpSpPr>
        <p:grpSpPr>
          <a:xfrm>
            <a:off x="1206500" y="3543975"/>
            <a:ext cx="22022475" cy="1902436"/>
            <a:chOff x="0" y="-967636"/>
            <a:chExt cx="22022475" cy="1902436"/>
          </a:xfrm>
        </p:grpSpPr>
        <p:sp>
          <p:nvSpPr>
            <p:cNvPr id="214" name="Google Shape;214;g3d9cc25d415_0_0"/>
            <p:cNvSpPr/>
            <p:nvPr/>
          </p:nvSpPr>
          <p:spPr>
            <a:xfrm>
              <a:off x="0" y="0"/>
              <a:ext cx="21971100" cy="934800"/>
            </a:xfrm>
            <a:prstGeom prst="rect">
              <a:avLst/>
            </a:prstGeom>
            <a:noFill/>
            <a:ln w="12700" cap="flat" cmpd="sng">
              <a:noFill/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50800" tIns="50800" rIns="50800" bIns="508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Helvetica Neue"/>
                <a:buNone/>
              </a:pPr>
              <a:endParaRPr sz="53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15" name="Google Shape;215;g3d9cc25d415_0_0"/>
            <p:cNvSpPr txBox="1"/>
            <p:nvPr/>
          </p:nvSpPr>
          <p:spPr>
            <a:xfrm>
              <a:off x="64275" y="-967636"/>
              <a:ext cx="21958200" cy="92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rm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Helvetica Neue"/>
                <a:buNone/>
              </a:pPr>
              <a:r>
                <a:rPr lang="sk-SK" sz="5300" b="1" dirty="0">
                  <a:latin typeface="Helvetica Neue"/>
                  <a:ea typeface="Helvetica Neue"/>
                  <a:cs typeface="Helvetica Neue"/>
                  <a:sym typeface="Helvetica Neue"/>
                </a:rPr>
                <a:t>Podpora zo strany univerzít zaostáva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6" name="Google Shape;216;g3d9cc25d415_0_0"/>
          <p:cNvSpPr/>
          <p:nvPr/>
        </p:nvSpPr>
        <p:spPr>
          <a:xfrm>
            <a:off x="-82200" y="7100"/>
            <a:ext cx="24630600" cy="2130000"/>
          </a:xfrm>
          <a:prstGeom prst="rect">
            <a:avLst/>
          </a:prstGeom>
          <a:solidFill>
            <a:srgbClr val="2A00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17" name="Google Shape;217;g3d9cc25d415_0_0" descr="Copy of Logo-Studentska-rada-vysokych-skol-prehladne-biely-tex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42300" y="-946968"/>
            <a:ext cx="4041701" cy="4038126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g3d9cc25d415_0_0"/>
          <p:cNvSpPr/>
          <p:nvPr/>
        </p:nvSpPr>
        <p:spPr>
          <a:xfrm>
            <a:off x="-293075" y="12773300"/>
            <a:ext cx="24841500" cy="1281600"/>
          </a:xfrm>
          <a:prstGeom prst="rect">
            <a:avLst/>
          </a:prstGeom>
          <a:solidFill>
            <a:srgbClr val="2A00E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d9cc25d415_0_14"/>
          <p:cNvSpPr/>
          <p:nvPr/>
        </p:nvSpPr>
        <p:spPr>
          <a:xfrm>
            <a:off x="-82150" y="-33051"/>
            <a:ext cx="24548400" cy="1280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g3d9cc25d415_0_14"/>
          <p:cNvSpPr txBox="1">
            <a:spLocks noGrp="1"/>
          </p:cNvSpPr>
          <p:nvPr>
            <p:ph type="title"/>
          </p:nvPr>
        </p:nvSpPr>
        <p:spPr>
          <a:xfrm>
            <a:off x="1206500" y="3091149"/>
            <a:ext cx="21971100" cy="14331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8500"/>
              <a:buFont typeface="Helvetica Neue"/>
              <a:buNone/>
            </a:pPr>
            <a:r>
              <a:rPr lang="en-US" sz="8500">
                <a:solidFill>
                  <a:srgbClr val="004D80"/>
                </a:solidFill>
              </a:rPr>
              <a:t>Hlavné trendy pri vysokoškolákoch</a:t>
            </a:r>
            <a:endParaRPr/>
          </a:p>
        </p:txBody>
      </p:sp>
      <p:sp>
        <p:nvSpPr>
          <p:cNvPr id="225" name="Google Shape;225;g3d9cc25d415_0_14"/>
          <p:cNvSpPr txBox="1">
            <a:spLocks noGrp="1"/>
          </p:cNvSpPr>
          <p:nvPr>
            <p:ph type="body" idx="1"/>
          </p:nvPr>
        </p:nvSpPr>
        <p:spPr>
          <a:xfrm>
            <a:off x="1247550" y="6209806"/>
            <a:ext cx="21971100" cy="7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609600" lvl="0" indent="-609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 Light"/>
              <a:buChar char="•"/>
            </a:pPr>
            <a:r>
              <a:rPr lang="sk-SK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Nedostatočné usmernenie</a:t>
            </a:r>
            <a:r>
              <a:rPr lang="en-US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: </a:t>
            </a: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Len 29,4 % študentov má jasné smernice. </a:t>
            </a:r>
            <a:b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Až 28,1 % študentov funguje úplne bez pravidiel a 21,2 % len s nezáväznými odporúčaniami.</a:t>
            </a:r>
            <a:endParaRPr dirty="0"/>
          </a:p>
          <a:p>
            <a:pPr marL="609600" lvl="0" indent="-609600">
              <a:lnSpc>
                <a:spcPct val="90000"/>
              </a:lnSpc>
              <a:spcBef>
                <a:spcPts val="4500"/>
              </a:spcBef>
              <a:buClr>
                <a:srgbClr val="000000"/>
              </a:buClr>
              <a:buSzPts val="5904"/>
              <a:buFont typeface="Helvetica Neue Light"/>
              <a:buChar char="•"/>
            </a:pP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Dominantná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väčšina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študentov</a:t>
            </a: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(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65 %</a:t>
            </a: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)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nedisponuje</a:t>
            </a:r>
            <a:r>
              <a:rPr lang="en-US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vedomosťami</a:t>
            </a:r>
            <a:r>
              <a:rPr lang="en-US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o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sankciách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za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neetické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využitie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GenAI.</a:t>
            </a: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endParaRPr sz="48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457200" lvl="0" indent="-53340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 Light"/>
              <a:buChar char="•"/>
            </a:pPr>
            <a:r>
              <a:rPr lang="en-US" sz="480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Uplatňované</a:t>
            </a:r>
            <a:r>
              <a:rPr lang="en-US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sankcie</a:t>
            </a:r>
            <a:r>
              <a:rPr lang="en-US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: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Tí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,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ktorí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tresty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poznajú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,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najčastejšie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uvádzajú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disciplinárnu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komisiu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(15,8 %)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alebo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udelenie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známky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Fx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(10,7 %).</a:t>
            </a:r>
            <a:endParaRPr sz="48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226" name="Google Shape;226;g3d9cc25d415_0_14"/>
          <p:cNvGrpSpPr/>
          <p:nvPr/>
        </p:nvGrpSpPr>
        <p:grpSpPr>
          <a:xfrm>
            <a:off x="1206500" y="4511611"/>
            <a:ext cx="21971100" cy="934800"/>
            <a:chOff x="0" y="0"/>
            <a:chExt cx="21971100" cy="934800"/>
          </a:xfrm>
        </p:grpSpPr>
        <p:sp>
          <p:nvSpPr>
            <p:cNvPr id="227" name="Google Shape;227;g3d9cc25d415_0_14"/>
            <p:cNvSpPr/>
            <p:nvPr/>
          </p:nvSpPr>
          <p:spPr>
            <a:xfrm>
              <a:off x="0" y="0"/>
              <a:ext cx="21971100" cy="934800"/>
            </a:xfrm>
            <a:prstGeom prst="rect">
              <a:avLst/>
            </a:prstGeom>
            <a:noFill/>
            <a:ln w="12700" cap="flat" cmpd="sng">
              <a:noFill/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50800" tIns="50800" rIns="50800" bIns="508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Helvetica Neue"/>
                <a:buNone/>
              </a:pPr>
              <a:endParaRPr sz="53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28" name="Google Shape;228;g3d9cc25d415_0_14"/>
            <p:cNvSpPr txBox="1"/>
            <p:nvPr/>
          </p:nvSpPr>
          <p:spPr>
            <a:xfrm>
              <a:off x="6350" y="6351"/>
              <a:ext cx="21958200" cy="92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rm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Helvetica Neue"/>
                <a:buNone/>
              </a:pPr>
              <a:r>
                <a:rPr lang="sk-SK" sz="5300" b="1" i="0" u="none" strike="noStrike" cap="none" dirty="0">
                  <a:solidFill>
                    <a:srgbClr val="000000"/>
                  </a:solidFill>
                  <a:latin typeface="Helvetica Neue"/>
                  <a:sym typeface="Helvetica Neue"/>
                </a:rPr>
                <a:t>Regulačné rámce a transparentnosť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9" name="Google Shape;229;g3d9cc25d415_0_14"/>
          <p:cNvSpPr/>
          <p:nvPr/>
        </p:nvSpPr>
        <p:spPr>
          <a:xfrm>
            <a:off x="-82200" y="7100"/>
            <a:ext cx="24630600" cy="2130000"/>
          </a:xfrm>
          <a:prstGeom prst="rect">
            <a:avLst/>
          </a:prstGeom>
          <a:solidFill>
            <a:srgbClr val="2A00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0" name="Google Shape;230;g3d9cc25d415_0_14" descr="Copy of Logo-Studentska-rada-vysokych-skol-prehladne-biely-tex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42300" y="-946968"/>
            <a:ext cx="4041701" cy="4038126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g3d9cc25d415_0_14"/>
          <p:cNvSpPr/>
          <p:nvPr/>
        </p:nvSpPr>
        <p:spPr>
          <a:xfrm>
            <a:off x="-293075" y="12773300"/>
            <a:ext cx="24841500" cy="1281600"/>
          </a:xfrm>
          <a:prstGeom prst="rect">
            <a:avLst/>
          </a:prstGeom>
          <a:solidFill>
            <a:srgbClr val="2A00E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d9cc25d415_0_27"/>
          <p:cNvSpPr/>
          <p:nvPr/>
        </p:nvSpPr>
        <p:spPr>
          <a:xfrm>
            <a:off x="-82150" y="-33051"/>
            <a:ext cx="24548400" cy="1280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g3d9cc25d415_0_27"/>
          <p:cNvSpPr txBox="1">
            <a:spLocks noGrp="1"/>
          </p:cNvSpPr>
          <p:nvPr>
            <p:ph type="title"/>
          </p:nvPr>
        </p:nvSpPr>
        <p:spPr>
          <a:xfrm>
            <a:off x="1206500" y="3091149"/>
            <a:ext cx="21971100" cy="14331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8500"/>
              <a:buFont typeface="Helvetica Neue"/>
              <a:buNone/>
            </a:pPr>
            <a:r>
              <a:rPr lang="sk-SK" sz="8500" dirty="0">
                <a:solidFill>
                  <a:srgbClr val="004D80"/>
                </a:solidFill>
              </a:rPr>
              <a:t>Akademická integrita</a:t>
            </a:r>
            <a:endParaRPr dirty="0"/>
          </a:p>
        </p:txBody>
      </p:sp>
      <p:sp>
        <p:nvSpPr>
          <p:cNvPr id="238" name="Google Shape;238;g3d9cc25d415_0_27"/>
          <p:cNvSpPr txBox="1">
            <a:spLocks noGrp="1"/>
          </p:cNvSpPr>
          <p:nvPr>
            <p:ph type="body" idx="1"/>
          </p:nvPr>
        </p:nvSpPr>
        <p:spPr>
          <a:xfrm>
            <a:off x="1247550" y="5953239"/>
            <a:ext cx="21971100" cy="7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514350" lvl="0" indent="-64770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 Light"/>
              <a:buChar char="•"/>
            </a:pPr>
            <a:r>
              <a:rPr lang="sk-SK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Citovanie AI</a:t>
            </a:r>
            <a:r>
              <a:rPr lang="en-US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: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Viac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ako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polovica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študentov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(50,4 %)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vygenerovaný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obsah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v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prácach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vôbec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necituje</a:t>
            </a:r>
            <a:r>
              <a:rPr lang="en-US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</a:t>
            </a:r>
            <a:endParaRPr sz="48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514350" lvl="0" indent="-64770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 Light"/>
              <a:buChar char="•"/>
            </a:pPr>
            <a:r>
              <a:rPr lang="sk-SK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Priznávanie obsahu:</a:t>
            </a: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Iba tretina respondentov (33 %) aplikuje určitú formu štandardnej citácie v dokumente.</a:t>
            </a:r>
            <a:endParaRPr sz="48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514350" lvl="0" indent="-6477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 Light"/>
              <a:buChar char="•"/>
            </a:pPr>
            <a:r>
              <a:rPr lang="sk-SK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Absentujúca štandardizácia:</a:t>
            </a: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Časť študentov aplikuje ad hoc citačné normy z dôvodu chýbajúcej centrálnej metodiky.</a:t>
            </a:r>
            <a:endParaRPr sz="48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239" name="Google Shape;239;g3d9cc25d415_0_27"/>
          <p:cNvGrpSpPr/>
          <p:nvPr/>
        </p:nvGrpSpPr>
        <p:grpSpPr>
          <a:xfrm>
            <a:off x="1206500" y="4511611"/>
            <a:ext cx="21971100" cy="934800"/>
            <a:chOff x="0" y="0"/>
            <a:chExt cx="21971100" cy="934800"/>
          </a:xfrm>
        </p:grpSpPr>
        <p:sp>
          <p:nvSpPr>
            <p:cNvPr id="240" name="Google Shape;240;g3d9cc25d415_0_27"/>
            <p:cNvSpPr/>
            <p:nvPr/>
          </p:nvSpPr>
          <p:spPr>
            <a:xfrm>
              <a:off x="0" y="0"/>
              <a:ext cx="21971100" cy="934800"/>
            </a:xfrm>
            <a:prstGeom prst="rect">
              <a:avLst/>
            </a:prstGeom>
            <a:noFill/>
            <a:ln w="12700" cap="flat" cmpd="sng">
              <a:noFill/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50800" tIns="50800" rIns="50800" bIns="508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Helvetica Neue"/>
                <a:buNone/>
              </a:pPr>
              <a:endParaRPr sz="53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41" name="Google Shape;241;g3d9cc25d415_0_27"/>
            <p:cNvSpPr txBox="1"/>
            <p:nvPr/>
          </p:nvSpPr>
          <p:spPr>
            <a:xfrm>
              <a:off x="6350" y="6351"/>
              <a:ext cx="21958200" cy="92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rm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Helvetica Neue"/>
                <a:buNone/>
              </a:pPr>
              <a:r>
                <a:rPr lang="en-US" sz="5300" b="1" dirty="0">
                  <a:latin typeface="Helvetica Neue"/>
                  <a:ea typeface="Helvetica Neue"/>
                  <a:cs typeface="Helvetica Neue"/>
                  <a:sym typeface="Helvetica Neue"/>
                </a:rPr>
                <a:t>A</a:t>
              </a:r>
              <a:r>
                <a:rPr lang="sk-SK" sz="5300" b="1" dirty="0" err="1">
                  <a:latin typeface="Helvetica Neue"/>
                  <a:ea typeface="Helvetica Neue"/>
                  <a:cs typeface="Helvetica Neue"/>
                  <a:sym typeface="Helvetica Neue"/>
                </a:rPr>
                <a:t>kademická</a:t>
              </a:r>
              <a:r>
                <a:rPr lang="sk-SK" sz="5300" b="1" dirty="0">
                  <a:latin typeface="Helvetica Neue"/>
                  <a:ea typeface="Helvetica Neue"/>
                  <a:cs typeface="Helvetica Neue"/>
                  <a:sym typeface="Helvetica Neue"/>
                </a:rPr>
                <a:t> integrita a citovanie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2" name="Google Shape;242;g3d9cc25d415_0_27"/>
          <p:cNvSpPr/>
          <p:nvPr/>
        </p:nvSpPr>
        <p:spPr>
          <a:xfrm>
            <a:off x="-82200" y="7100"/>
            <a:ext cx="24630600" cy="2130000"/>
          </a:xfrm>
          <a:prstGeom prst="rect">
            <a:avLst/>
          </a:prstGeom>
          <a:solidFill>
            <a:srgbClr val="2A00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3" name="Google Shape;243;g3d9cc25d415_0_27" descr="Copy of Logo-Studentska-rada-vysokych-skol-prehladne-biely-tex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42300" y="-946968"/>
            <a:ext cx="4041701" cy="4038126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g3d9cc25d415_0_27"/>
          <p:cNvSpPr/>
          <p:nvPr/>
        </p:nvSpPr>
        <p:spPr>
          <a:xfrm>
            <a:off x="-293075" y="12773300"/>
            <a:ext cx="24841500" cy="1281600"/>
          </a:xfrm>
          <a:prstGeom prst="rect">
            <a:avLst/>
          </a:prstGeom>
          <a:solidFill>
            <a:srgbClr val="2A00E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3"/>
          <p:cNvSpPr/>
          <p:nvPr/>
        </p:nvSpPr>
        <p:spPr>
          <a:xfrm>
            <a:off x="-82150" y="-33052"/>
            <a:ext cx="24548400" cy="1328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13"/>
          <p:cNvSpPr txBox="1">
            <a:spLocks noGrp="1"/>
          </p:cNvSpPr>
          <p:nvPr>
            <p:ph type="title"/>
          </p:nvPr>
        </p:nvSpPr>
        <p:spPr>
          <a:xfrm>
            <a:off x="1206450" y="3091149"/>
            <a:ext cx="21971100" cy="14331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8500"/>
              <a:buFont typeface="Helvetica Neue"/>
              <a:buNone/>
            </a:pPr>
            <a:r>
              <a:rPr lang="sk-SK" sz="8500" dirty="0">
                <a:solidFill>
                  <a:srgbClr val="004D80"/>
                </a:solidFill>
              </a:rPr>
              <a:t>Ako a na čo študenti využívajú AI</a:t>
            </a:r>
            <a:endParaRPr dirty="0"/>
          </a:p>
        </p:txBody>
      </p:sp>
      <p:sp>
        <p:nvSpPr>
          <p:cNvPr id="251" name="Google Shape;251;p13"/>
          <p:cNvSpPr txBox="1">
            <a:spLocks noGrp="1"/>
          </p:cNvSpPr>
          <p:nvPr>
            <p:ph type="body" idx="1"/>
          </p:nvPr>
        </p:nvSpPr>
        <p:spPr>
          <a:xfrm>
            <a:off x="1142125" y="5138024"/>
            <a:ext cx="21971100" cy="7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85000" lnSpcReduction="10000"/>
          </a:bodyPr>
          <a:lstStyle/>
          <a:p>
            <a:pPr marL="609600" lvl="0" indent="-609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 Light"/>
              <a:buChar char="•"/>
            </a:pP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Dominujú veľké jazykové modely, najmä </a:t>
            </a:r>
            <a:r>
              <a:rPr lang="sk-SK" sz="48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ChatGPT</a:t>
            </a: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(59 %)</a:t>
            </a:r>
            <a:endParaRPr dirty="0"/>
          </a:p>
          <a:p>
            <a:pPr marL="609600" lvl="0" indent="-60960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 Light"/>
              <a:buChar char="•"/>
            </a:pPr>
            <a:r>
              <a:rPr lang="sk-SK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Podiel vo výstupoch:</a:t>
            </a: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Najväčšia časť študentov (44,6 %) generuje len 1 – 25 % obsahu svojich prác pomocou AI. Úplne bez AI odovzdáva práce 23 % respondentov. </a:t>
            </a:r>
          </a:p>
          <a:p>
            <a:pPr marL="609600" lvl="0" indent="-60960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 Light"/>
              <a:buChar char="•"/>
            </a:pP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Nástroje sú primárne využívané na </a:t>
            </a:r>
            <a:r>
              <a:rPr lang="sk-SK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vysvetlenie konceptov</a:t>
            </a: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, brainstorming, jazykovú a štylistickú korektúru. </a:t>
            </a:r>
          </a:p>
          <a:p>
            <a:pPr marL="609600" lvl="0" indent="-60960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 Light"/>
              <a:buChar char="•"/>
            </a:pPr>
            <a:r>
              <a:rPr lang="sk-SK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Priame riešenie zadaní: </a:t>
            </a: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Vypracovanie celého zadania alebo jeho časti pomocou umelej inteligencie priznalo len 29,1 % opýtaných. </a:t>
            </a:r>
          </a:p>
          <a:p>
            <a:pPr marL="609600" lvl="0" indent="-60960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 Light"/>
              <a:buChar char="•"/>
            </a:pPr>
            <a:r>
              <a:rPr lang="sk-SK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AI ako kamarát: </a:t>
            </a: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Prekvapivým zistením je, že </a:t>
            </a:r>
            <a:r>
              <a:rPr lang="sk-SK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až 14,4 % študentov </a:t>
            </a: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považuje za jeden z hlavných benefitov AI fakt, že "</a:t>
            </a:r>
            <a:r>
              <a:rPr lang="sk-SK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sa majú s kým porozprávať</a:t>
            </a: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".</a:t>
            </a:r>
            <a:endParaRPr dirty="0"/>
          </a:p>
        </p:txBody>
      </p:sp>
      <p:sp>
        <p:nvSpPr>
          <p:cNvPr id="255" name="Google Shape;255;p13"/>
          <p:cNvSpPr/>
          <p:nvPr/>
        </p:nvSpPr>
        <p:spPr>
          <a:xfrm>
            <a:off x="-82200" y="7100"/>
            <a:ext cx="24630600" cy="2130000"/>
          </a:xfrm>
          <a:prstGeom prst="rect">
            <a:avLst/>
          </a:prstGeom>
          <a:solidFill>
            <a:srgbClr val="2A00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6" name="Google Shape;256;p13" descr="Copy of Logo-Studentska-rada-vysokych-skol-prehladne-biely-tex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42300" y="-946968"/>
            <a:ext cx="4041701" cy="4038126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3"/>
          <p:cNvSpPr/>
          <p:nvPr/>
        </p:nvSpPr>
        <p:spPr>
          <a:xfrm>
            <a:off x="-293075" y="12773300"/>
            <a:ext cx="24841500" cy="1281600"/>
          </a:xfrm>
          <a:prstGeom prst="rect">
            <a:avLst/>
          </a:prstGeom>
          <a:solidFill>
            <a:srgbClr val="2A00E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c5ebf30974_0_0"/>
          <p:cNvSpPr/>
          <p:nvPr/>
        </p:nvSpPr>
        <p:spPr>
          <a:xfrm>
            <a:off x="-82150" y="-33052"/>
            <a:ext cx="24548400" cy="1323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g3c5ebf30974_0_0"/>
          <p:cNvSpPr txBox="1">
            <a:spLocks noGrp="1"/>
          </p:cNvSpPr>
          <p:nvPr>
            <p:ph type="title"/>
          </p:nvPr>
        </p:nvSpPr>
        <p:spPr>
          <a:xfrm>
            <a:off x="1206500" y="3091149"/>
            <a:ext cx="21971100" cy="14331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8500"/>
              <a:buFont typeface="Helvetica Neue"/>
              <a:buNone/>
            </a:pPr>
            <a:r>
              <a:rPr lang="sk-SK" sz="8500" dirty="0">
                <a:solidFill>
                  <a:srgbClr val="004D80"/>
                </a:solidFill>
              </a:rPr>
              <a:t>Kritické myslenie</a:t>
            </a:r>
            <a:endParaRPr dirty="0"/>
          </a:p>
        </p:txBody>
      </p:sp>
      <p:sp>
        <p:nvSpPr>
          <p:cNvPr id="264" name="Google Shape;264;g3c5ebf30974_0_0"/>
          <p:cNvSpPr txBox="1">
            <a:spLocks noGrp="1"/>
          </p:cNvSpPr>
          <p:nvPr>
            <p:ph type="body" idx="1"/>
          </p:nvPr>
        </p:nvSpPr>
        <p:spPr>
          <a:xfrm>
            <a:off x="1247550" y="5478298"/>
            <a:ext cx="21971100" cy="7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85000" lnSpcReduction="10000"/>
          </a:bodyPr>
          <a:lstStyle/>
          <a:p>
            <a:pPr marL="609600" lvl="0" indent="-60960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 Light"/>
              <a:buChar char="•"/>
            </a:pPr>
            <a:r>
              <a:rPr lang="sk-SK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Kritické myslenie ostáva zachované:</a:t>
            </a: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45,8 % preveruje výstupy na internete a 24,4 % na základe vlastných znalostí. Iba 1,6 % berie odpovede automaticky ako správne.</a:t>
            </a:r>
            <a:endParaRPr sz="48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609600" lvl="0" indent="-539496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 Light"/>
              <a:buChar char="•"/>
            </a:pPr>
            <a:r>
              <a:rPr lang="sk-SK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Vnímanie dôležitosti pre trh práce:</a:t>
            </a: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Až 68,5 % študentov považuje ovládanie AI nástrojov za dôležité pre svoj študijný odbor</a:t>
            </a:r>
            <a:endParaRPr sz="48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609600" lvl="0" indent="-539496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 Light"/>
              <a:buChar char="•"/>
            </a:pPr>
            <a:r>
              <a:rPr lang="sk-SK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Dopyt po systémovom vzdelávaní:</a:t>
            </a: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Viac ako tri štvrtiny študentov (76,4 %) si myslí, že by každý mal na VŠ absolvovať aspoň základný kurz o AI</a:t>
            </a:r>
            <a:endParaRPr sz="48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609600" lvl="0" indent="-539496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 Light"/>
              <a:buChar char="•"/>
            </a:pPr>
            <a:r>
              <a:rPr lang="sk-SK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Čo študentom chýba najviac: </a:t>
            </a: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Praktické skúsenosti a stáže (40,9 %), prístup k mentorom a odborníkom z praxe (36,6 %), lepší prístup k plateným technológiám a softvéru (34,2 %).</a:t>
            </a:r>
            <a:endParaRPr sz="48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265" name="Google Shape;265;g3c5ebf30974_0_0"/>
          <p:cNvGrpSpPr/>
          <p:nvPr/>
        </p:nvGrpSpPr>
        <p:grpSpPr>
          <a:xfrm>
            <a:off x="1206500" y="4511611"/>
            <a:ext cx="21971100" cy="934800"/>
            <a:chOff x="0" y="0"/>
            <a:chExt cx="21971100" cy="934800"/>
          </a:xfrm>
        </p:grpSpPr>
        <p:sp>
          <p:nvSpPr>
            <p:cNvPr id="266" name="Google Shape;266;g3c5ebf30974_0_0"/>
            <p:cNvSpPr/>
            <p:nvPr/>
          </p:nvSpPr>
          <p:spPr>
            <a:xfrm>
              <a:off x="0" y="0"/>
              <a:ext cx="21971100" cy="934800"/>
            </a:xfrm>
            <a:prstGeom prst="rect">
              <a:avLst/>
            </a:prstGeom>
            <a:noFill/>
            <a:ln w="12700" cap="flat" cmpd="sng">
              <a:noFill/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50800" tIns="50800" rIns="50800" bIns="508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Helvetica Neue"/>
                <a:buNone/>
              </a:pPr>
              <a:endParaRPr sz="53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7" name="Google Shape;267;g3c5ebf30974_0_0"/>
            <p:cNvSpPr txBox="1"/>
            <p:nvPr/>
          </p:nvSpPr>
          <p:spPr>
            <a:xfrm>
              <a:off x="6350" y="6351"/>
              <a:ext cx="21958200" cy="92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rm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Helvetica Neue"/>
                <a:buNone/>
              </a:pPr>
              <a:r>
                <a:rPr lang="sk-SK" sz="5300" b="1" i="0" u="none" strike="noStrike" cap="none" dirty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Informačná gramotnosť a overovanie výstupov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8" name="Google Shape;268;g3c5ebf30974_0_0"/>
          <p:cNvSpPr/>
          <p:nvPr/>
        </p:nvSpPr>
        <p:spPr>
          <a:xfrm>
            <a:off x="-82200" y="7100"/>
            <a:ext cx="24630600" cy="2130000"/>
          </a:xfrm>
          <a:prstGeom prst="rect">
            <a:avLst/>
          </a:prstGeom>
          <a:solidFill>
            <a:srgbClr val="2A00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9" name="Google Shape;269;g3c5ebf30974_0_0" descr="Copy of Logo-Studentska-rada-vysokych-skol-prehladne-biely-tex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42300" y="-946968"/>
            <a:ext cx="4041701" cy="4038126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g3c5ebf30974_0_0"/>
          <p:cNvSpPr/>
          <p:nvPr/>
        </p:nvSpPr>
        <p:spPr>
          <a:xfrm>
            <a:off x="-293075" y="12773300"/>
            <a:ext cx="24841500" cy="1281600"/>
          </a:xfrm>
          <a:prstGeom prst="rect">
            <a:avLst/>
          </a:prstGeom>
          <a:solidFill>
            <a:srgbClr val="2A00E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1">
          <a:extLst>
            <a:ext uri="{FF2B5EF4-FFF2-40B4-BE49-F238E27FC236}">
              <a16:creationId xmlns:a16="http://schemas.microsoft.com/office/drawing/2014/main" id="{F2BFA756-CF52-2940-A16F-78C2ED19F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c5ebf30974_0_0">
            <a:extLst>
              <a:ext uri="{FF2B5EF4-FFF2-40B4-BE49-F238E27FC236}">
                <a16:creationId xmlns:a16="http://schemas.microsoft.com/office/drawing/2014/main" id="{B9D27EC9-9562-E908-BFD5-B31F56D60C9D}"/>
              </a:ext>
            </a:extLst>
          </p:cNvPr>
          <p:cNvSpPr/>
          <p:nvPr/>
        </p:nvSpPr>
        <p:spPr>
          <a:xfrm>
            <a:off x="-82150" y="-33052"/>
            <a:ext cx="24548400" cy="1323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" name="Google Shape;263;g3c5ebf30974_0_0">
            <a:extLst>
              <a:ext uri="{FF2B5EF4-FFF2-40B4-BE49-F238E27FC236}">
                <a16:creationId xmlns:a16="http://schemas.microsoft.com/office/drawing/2014/main" id="{71D27433-12CC-9158-D659-9EA43D7A40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6500" y="3091149"/>
            <a:ext cx="21971100" cy="14331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8500"/>
              <a:buFont typeface="Helvetica Neue"/>
              <a:buNone/>
            </a:pPr>
            <a:r>
              <a:rPr lang="sk-SK" sz="8500" dirty="0">
                <a:solidFill>
                  <a:srgbClr val="004D80"/>
                </a:solidFill>
              </a:rPr>
              <a:t>Záverečné zhrnutie</a:t>
            </a:r>
            <a:endParaRPr dirty="0"/>
          </a:p>
        </p:txBody>
      </p:sp>
      <p:sp>
        <p:nvSpPr>
          <p:cNvPr id="264" name="Google Shape;264;g3c5ebf30974_0_0">
            <a:extLst>
              <a:ext uri="{FF2B5EF4-FFF2-40B4-BE49-F238E27FC236}">
                <a16:creationId xmlns:a16="http://schemas.microsoft.com/office/drawing/2014/main" id="{2B3B4F51-6791-6078-346E-063848B43F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47550" y="5478298"/>
            <a:ext cx="21971100" cy="7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609600" lvl="0" indent="-609600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 Light"/>
              <a:buChar char="•"/>
            </a:pP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Študenti adaptovali AI najmä ako partnera pri učení a zachovávajú si kritické myslenie.</a:t>
            </a:r>
          </a:p>
          <a:p>
            <a:pPr marL="609600" lvl="0" indent="-539496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 Light"/>
              <a:buChar char="•"/>
            </a:pP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Deficit v oblasti inštitucionálnej podpory (40 % bez určenej podpory, 77 % bez workshopov).</a:t>
            </a:r>
          </a:p>
          <a:p>
            <a:pPr marL="609600" lvl="0" indent="-539496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 Light"/>
              <a:buChar char="•"/>
            </a:pPr>
            <a:r>
              <a:rPr lang="sk-SK" sz="48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Potreba vytvorenia štandardných etických a akademických rámcov (65 % študentov nepozná sankcie, 50 % AI necituje).</a:t>
            </a:r>
          </a:p>
          <a:p>
            <a:pPr marL="609600" lvl="0" indent="-539496" algn="l" rtl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Helvetica Neue Light"/>
              <a:buChar char="•"/>
            </a:pPr>
            <a:r>
              <a:rPr lang="sk-SK" sz="480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Dialóg so študentstvom</a:t>
            </a:r>
            <a:endParaRPr sz="48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265" name="Google Shape;265;g3c5ebf30974_0_0">
            <a:extLst>
              <a:ext uri="{FF2B5EF4-FFF2-40B4-BE49-F238E27FC236}">
                <a16:creationId xmlns:a16="http://schemas.microsoft.com/office/drawing/2014/main" id="{A85F2385-294A-B7ED-3338-FB2B1680D5C8}"/>
              </a:ext>
            </a:extLst>
          </p:cNvPr>
          <p:cNvGrpSpPr/>
          <p:nvPr/>
        </p:nvGrpSpPr>
        <p:grpSpPr>
          <a:xfrm>
            <a:off x="1206500" y="4511611"/>
            <a:ext cx="21971100" cy="934800"/>
            <a:chOff x="0" y="0"/>
            <a:chExt cx="21971100" cy="934800"/>
          </a:xfrm>
        </p:grpSpPr>
        <p:sp>
          <p:nvSpPr>
            <p:cNvPr id="266" name="Google Shape;266;g3c5ebf30974_0_0">
              <a:extLst>
                <a:ext uri="{FF2B5EF4-FFF2-40B4-BE49-F238E27FC236}">
                  <a16:creationId xmlns:a16="http://schemas.microsoft.com/office/drawing/2014/main" id="{851F7FE5-3BE6-20F1-DBA6-DFB80F575324}"/>
                </a:ext>
              </a:extLst>
            </p:cNvPr>
            <p:cNvSpPr/>
            <p:nvPr/>
          </p:nvSpPr>
          <p:spPr>
            <a:xfrm>
              <a:off x="0" y="0"/>
              <a:ext cx="21971100" cy="934800"/>
            </a:xfrm>
            <a:prstGeom prst="rect">
              <a:avLst/>
            </a:prstGeom>
            <a:noFill/>
            <a:ln w="12700" cap="flat" cmpd="sng">
              <a:noFill/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50800" tIns="50800" rIns="50800" bIns="508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Helvetica Neue"/>
                <a:buNone/>
              </a:pPr>
              <a:endParaRPr sz="53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7" name="Google Shape;267;g3c5ebf30974_0_0">
              <a:extLst>
                <a:ext uri="{FF2B5EF4-FFF2-40B4-BE49-F238E27FC236}">
                  <a16:creationId xmlns:a16="http://schemas.microsoft.com/office/drawing/2014/main" id="{24BB4496-7062-7600-33B5-A46F186BBE9A}"/>
                </a:ext>
              </a:extLst>
            </p:cNvPr>
            <p:cNvSpPr txBox="1"/>
            <p:nvPr/>
          </p:nvSpPr>
          <p:spPr>
            <a:xfrm>
              <a:off x="6350" y="6351"/>
              <a:ext cx="21958200" cy="92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rm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Helvetica Neue"/>
                <a:buNone/>
              </a:pPr>
              <a:r>
                <a:rPr lang="sk-SK" sz="5300" b="1" i="0" u="none" strike="noStrike" cap="none" dirty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Závery a odporúčania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8" name="Google Shape;268;g3c5ebf30974_0_0">
            <a:extLst>
              <a:ext uri="{FF2B5EF4-FFF2-40B4-BE49-F238E27FC236}">
                <a16:creationId xmlns:a16="http://schemas.microsoft.com/office/drawing/2014/main" id="{C71511C2-E4A4-1A6D-B4C3-F32D78F2E8E7}"/>
              </a:ext>
            </a:extLst>
          </p:cNvPr>
          <p:cNvSpPr/>
          <p:nvPr/>
        </p:nvSpPr>
        <p:spPr>
          <a:xfrm>
            <a:off x="-82200" y="7100"/>
            <a:ext cx="24630600" cy="2130000"/>
          </a:xfrm>
          <a:prstGeom prst="rect">
            <a:avLst/>
          </a:prstGeom>
          <a:solidFill>
            <a:srgbClr val="2A00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9" name="Google Shape;269;g3c5ebf30974_0_0" descr="Copy of Logo-Studentska-rada-vysokych-skol-prehladne-biely-text.png">
            <a:extLst>
              <a:ext uri="{FF2B5EF4-FFF2-40B4-BE49-F238E27FC236}">
                <a16:creationId xmlns:a16="http://schemas.microsoft.com/office/drawing/2014/main" id="{23CC52C8-54AB-61EF-B63F-18227413731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42300" y="-946968"/>
            <a:ext cx="4041701" cy="4038126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g3c5ebf30974_0_0">
            <a:extLst>
              <a:ext uri="{FF2B5EF4-FFF2-40B4-BE49-F238E27FC236}">
                <a16:creationId xmlns:a16="http://schemas.microsoft.com/office/drawing/2014/main" id="{783DEB49-C64A-B20E-2B27-B44C81792574}"/>
              </a:ext>
            </a:extLst>
          </p:cNvPr>
          <p:cNvSpPr/>
          <p:nvPr/>
        </p:nvSpPr>
        <p:spPr>
          <a:xfrm>
            <a:off x="-293075" y="12773300"/>
            <a:ext cx="24841500" cy="1281600"/>
          </a:xfrm>
          <a:prstGeom prst="rect">
            <a:avLst/>
          </a:prstGeom>
          <a:solidFill>
            <a:srgbClr val="2A00E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04380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d1c5a63dfa_0_157"/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2A00E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" name="Google Shape;304;g3d1c5a63dfa_0_157"/>
          <p:cNvSpPr txBox="1">
            <a:spLocks noGrp="1"/>
          </p:cNvSpPr>
          <p:nvPr>
            <p:ph type="title"/>
          </p:nvPr>
        </p:nvSpPr>
        <p:spPr>
          <a:xfrm>
            <a:off x="1206496" y="4206857"/>
            <a:ext cx="21971100" cy="21144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b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0"/>
              <a:buFont typeface="Helvetica Neue"/>
              <a:buNone/>
            </a:pPr>
            <a:r>
              <a:rPr lang="en-US" sz="11500" dirty="0" err="1"/>
              <a:t>Ďakujem</a:t>
            </a:r>
            <a:r>
              <a:rPr lang="en-US" sz="11500" dirty="0"/>
              <a:t> za </a:t>
            </a:r>
            <a:r>
              <a:rPr lang="en-US" sz="11500" dirty="0" err="1"/>
              <a:t>pozornosť</a:t>
            </a:r>
            <a:r>
              <a:rPr lang="en-US" sz="11500" dirty="0"/>
              <a:t>!</a:t>
            </a:r>
            <a:endParaRPr dirty="0"/>
          </a:p>
        </p:txBody>
      </p:sp>
      <p:pic>
        <p:nvPicPr>
          <p:cNvPr id="305" name="Google Shape;305;g3d1c5a63dfa_0_157" descr="Copy of Logo-Studentska-rada-vysokych-skol-prehladne-biely-tex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342300" y="-756468"/>
            <a:ext cx="4041701" cy="4038126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g3d1c5a63dfa_0_157"/>
          <p:cNvSpPr txBox="1">
            <a:spLocks noGrp="1"/>
          </p:cNvSpPr>
          <p:nvPr>
            <p:ph type="body" idx="1"/>
          </p:nvPr>
        </p:nvSpPr>
        <p:spPr>
          <a:xfrm>
            <a:off x="1206500" y="6315852"/>
            <a:ext cx="21971100" cy="1905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A4FF"/>
              </a:buClr>
              <a:buSzPts val="5500"/>
              <a:buFont typeface="Helvetica Neue"/>
              <a:buNone/>
            </a:pPr>
            <a:r>
              <a:rPr lang="en-US" sz="5500" dirty="0">
                <a:solidFill>
                  <a:srgbClr val="48A4FF"/>
                </a:solidFill>
              </a:rPr>
              <a:t>Q&amp;A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5"/>
          <p:cNvSpPr/>
          <p:nvPr/>
        </p:nvSpPr>
        <p:spPr>
          <a:xfrm>
            <a:off x="-82150" y="-33052"/>
            <a:ext cx="24548400" cy="13177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2" name="Google Shape;312;p15"/>
          <p:cNvSpPr txBox="1">
            <a:spLocks noGrp="1"/>
          </p:cNvSpPr>
          <p:nvPr>
            <p:ph type="title"/>
          </p:nvPr>
        </p:nvSpPr>
        <p:spPr>
          <a:xfrm>
            <a:off x="1247600" y="3083874"/>
            <a:ext cx="21971100" cy="14331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D80"/>
              </a:buClr>
              <a:buSzPts val="8500"/>
              <a:buFont typeface="Helvetica Neue"/>
              <a:buNone/>
            </a:pPr>
            <a:r>
              <a:rPr lang="en-US" sz="8500">
                <a:solidFill>
                  <a:srgbClr val="004D80"/>
                </a:solidFill>
              </a:rPr>
              <a:t>Zdroje</a:t>
            </a:r>
            <a:endParaRPr/>
          </a:p>
        </p:txBody>
      </p:sp>
      <p:sp>
        <p:nvSpPr>
          <p:cNvPr id="313" name="Google Shape;313;p15"/>
          <p:cNvSpPr txBox="1">
            <a:spLocks noGrp="1"/>
          </p:cNvSpPr>
          <p:nvPr>
            <p:ph type="body" idx="1"/>
          </p:nvPr>
        </p:nvSpPr>
        <p:spPr>
          <a:xfrm>
            <a:off x="1247599" y="4804896"/>
            <a:ext cx="21971100" cy="7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4047"/>
              <a:buFont typeface="Helvetica Neue Light"/>
              <a:buNone/>
            </a:pPr>
            <a:r>
              <a:rPr lang="en-US" sz="84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https://www.stuba.sk/</a:t>
            </a:r>
            <a:r>
              <a:rPr lang="en-US" sz="84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buxus</a:t>
            </a:r>
            <a:r>
              <a:rPr lang="en-US" sz="84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/docs/</a:t>
            </a:r>
            <a:r>
              <a:rPr lang="en-US" sz="84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stu</a:t>
            </a:r>
            <a:r>
              <a:rPr lang="en-US" sz="84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/</a:t>
            </a:r>
            <a:r>
              <a:rPr lang="en-US" sz="84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pracoviska</a:t>
            </a:r>
            <a:r>
              <a:rPr lang="en-US" sz="84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/</a:t>
            </a:r>
            <a:r>
              <a:rPr lang="en-US" sz="84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rektorat</a:t>
            </a:r>
            <a:r>
              <a:rPr lang="en-US" sz="84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/</a:t>
            </a:r>
            <a:r>
              <a:rPr lang="en-US" sz="84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odd_pravne_organizacne</a:t>
            </a:r>
            <a:r>
              <a:rPr lang="en-US" sz="84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/28.11.2024%20opatrenie_AI-signed.pdfVytvárať </a:t>
            </a:r>
            <a:r>
              <a:rPr lang="en-US" sz="84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priestory</a:t>
            </a:r>
            <a:r>
              <a:rPr lang="en-US" sz="84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pre </a:t>
            </a:r>
            <a:r>
              <a:rPr lang="en-US" sz="84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dialóg</a:t>
            </a:r>
            <a:r>
              <a:rPr lang="en-US" sz="84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– </a:t>
            </a:r>
            <a:r>
              <a:rPr lang="en-US" sz="84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ako</a:t>
            </a:r>
            <a:r>
              <a:rPr lang="en-US" sz="84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84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vnímať</a:t>
            </a:r>
            <a:r>
              <a:rPr lang="en-US" sz="84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AI z </a:t>
            </a:r>
            <a:r>
              <a:rPr lang="en-US" sz="84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hľadiska</a:t>
            </a:r>
            <a:r>
              <a:rPr lang="en-US" sz="84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84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kvality</a:t>
            </a:r>
            <a:r>
              <a:rPr lang="en-US" sz="84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, </a:t>
            </a:r>
            <a:r>
              <a:rPr lang="en-US" sz="84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etiky</a:t>
            </a:r>
            <a:r>
              <a:rPr lang="en-US" sz="84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a </a:t>
            </a:r>
            <a:r>
              <a:rPr lang="en-US" sz="84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rovnosti</a:t>
            </a:r>
            <a:r>
              <a:rPr lang="en-US" sz="84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8400" b="0" dirty="0" err="1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prístupu</a:t>
            </a:r>
            <a:r>
              <a:rPr lang="en-US" sz="8400" b="0" dirty="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</a:t>
            </a:r>
            <a:endParaRPr sz="8400" dirty="0"/>
          </a:p>
          <a:p>
            <a:pPr marL="0" lvl="0" indent="0" algn="l" rtl="0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FF"/>
              </a:buClr>
              <a:buSzPct val="44047"/>
              <a:buFont typeface="Helvetica Neue Light"/>
              <a:buNone/>
            </a:pPr>
            <a:r>
              <a:rPr lang="en-US" sz="8400" u="sng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https://www.perplexity.ai/</a:t>
            </a:r>
            <a:endParaRPr sz="8400" dirty="0"/>
          </a:p>
          <a:p>
            <a:pPr marL="0" lvl="0" indent="0" algn="l" rtl="0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FF"/>
              </a:buClr>
              <a:buSzPct val="44047"/>
              <a:buFont typeface="Helvetica Neue Light"/>
              <a:buNone/>
            </a:pPr>
            <a:r>
              <a:rPr lang="en-US" sz="8400" u="sng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https://chatgpt.com/</a:t>
            </a:r>
            <a:endParaRPr sz="8400" dirty="0"/>
          </a:p>
          <a:p>
            <a:pPr marL="0" lvl="0" indent="0" algn="l" rtl="0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FF"/>
              </a:buClr>
              <a:buSzPct val="44047"/>
              <a:buFont typeface="Helvetica Neue Light"/>
              <a:buNone/>
            </a:pPr>
            <a:r>
              <a:rPr lang="en-US" sz="8400" u="sng" dirty="0">
                <a:solidFill>
                  <a:srgbClr val="0000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https://gemini.google.com/</a:t>
            </a:r>
            <a:endParaRPr sz="8400" dirty="0"/>
          </a:p>
          <a:p>
            <a:pPr marL="0" lvl="0" indent="0" algn="l" rtl="0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ct val="44047"/>
              <a:buFont typeface="Helvetica Neue Light"/>
              <a:buNone/>
            </a:pPr>
            <a:r>
              <a:rPr lang="en-US" sz="8400" b="0" u="sng" dirty="0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7"/>
              </a:rPr>
              <a:t>https://copilot.microsoft.com/</a:t>
            </a:r>
            <a:endParaRPr sz="84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0" lvl="0" indent="0" algn="l" rtl="0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ct val="44047"/>
              <a:buFont typeface="Helvetica Neue Light"/>
              <a:buNone/>
            </a:pPr>
            <a:r>
              <a:rPr lang="en-US" sz="8400" b="0" u="sng" dirty="0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8"/>
              </a:rPr>
              <a:t>https://guides.library.ubc.ca/GenAI/cite</a:t>
            </a:r>
            <a:endParaRPr sz="84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0" lvl="0" indent="0" algn="l" rtl="0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ct val="44047"/>
              <a:buFont typeface="Helvetica Neue Light"/>
              <a:buNone/>
            </a:pPr>
            <a:r>
              <a:rPr lang="en-US" sz="8400" b="0" u="sng" dirty="0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9"/>
              </a:rPr>
              <a:t>notebooklm.com</a:t>
            </a:r>
            <a:endParaRPr sz="84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0" lvl="0" indent="0" algn="l" rtl="0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ct val="44047"/>
              <a:buFont typeface="Helvetica Neue Light"/>
              <a:buNone/>
            </a:pPr>
            <a:r>
              <a:rPr lang="en-US" sz="8400" b="0" u="sng" dirty="0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10"/>
              </a:rPr>
              <a:t>https://www.enqa.eu/wp-content/uploads/ESG-2027_draft-for-consultation_Nov2025.pdf</a:t>
            </a:r>
            <a:endParaRPr sz="84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0" lvl="0" indent="0" algn="l" rtl="0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ct val="44047"/>
              <a:buFont typeface="Helvetica Neue Light"/>
              <a:buNone/>
            </a:pPr>
            <a:r>
              <a:rPr lang="en-US" sz="8400" b="0" u="sng" dirty="0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11"/>
              </a:rPr>
              <a:t>https://www.stuba.sk/buxus/docs/stu/pracoviska/rektorat/kancelaria-kvality/predpisy/3_2021_VP_Politika_kvality_STU.pdf</a:t>
            </a:r>
            <a:endParaRPr sz="84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0" lvl="0" indent="0" algn="l" rtl="0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ct val="44047"/>
              <a:buFont typeface="Helvetica Neue Light"/>
              <a:buNone/>
            </a:pPr>
            <a:r>
              <a:rPr lang="en-US" sz="8400" b="0" u="sng" dirty="0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12"/>
              </a:rPr>
              <a:t>https://www.stuba.sk/buxus/docs/stu/pracoviska/rektorat/kancelaria-kvality/predpisy/4_2021_VP_Pravidla_pre_navrh_schvalovanie_upravu_a_zrusenie_SP.pdf</a:t>
            </a:r>
            <a:endParaRPr sz="84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0" lvl="0" indent="0" algn="l" rtl="0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ct val="44047"/>
              <a:buFont typeface="Helvetica Neue Light"/>
              <a:buNone/>
            </a:pPr>
            <a:r>
              <a:rPr lang="en-US" sz="8400" b="0" u="sng" dirty="0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13"/>
              </a:rPr>
              <a:t>https://www.stuba.sk/buxus/docs/stu/pracoviska/rektorat/kancelaria-kvality/predpisy/6_2021_VP_Rada_VSK.pdf</a:t>
            </a:r>
            <a:endParaRPr sz="84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0" lvl="0" indent="0" algn="l" rtl="0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Helvetica Neue Light"/>
              <a:buNone/>
            </a:pPr>
            <a:endParaRPr sz="37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0" lvl="0" indent="0" algn="l" rtl="0">
              <a:lnSpc>
                <a:spcPct val="9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Helvetica Neue Light"/>
              <a:buNone/>
            </a:pPr>
            <a:endParaRPr sz="3700" b="0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14" name="Google Shape;314;p15"/>
          <p:cNvSpPr/>
          <p:nvPr/>
        </p:nvSpPr>
        <p:spPr>
          <a:xfrm>
            <a:off x="-82200" y="7100"/>
            <a:ext cx="24630600" cy="2130000"/>
          </a:xfrm>
          <a:prstGeom prst="rect">
            <a:avLst/>
          </a:prstGeom>
          <a:solidFill>
            <a:srgbClr val="2A00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15" name="Google Shape;315;p15" descr="Copy of Logo-Studentska-rada-vysokych-skol-prehladne-biely-text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0342300" y="-946968"/>
            <a:ext cx="4041701" cy="4038126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15"/>
          <p:cNvSpPr/>
          <p:nvPr/>
        </p:nvSpPr>
        <p:spPr>
          <a:xfrm>
            <a:off x="-293075" y="12773300"/>
            <a:ext cx="24841500" cy="1281600"/>
          </a:xfrm>
          <a:prstGeom prst="rect">
            <a:avLst/>
          </a:prstGeom>
          <a:solidFill>
            <a:srgbClr val="2A00E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0_BasicColor">
  <a:themeElements>
    <a:clrScheme name="30_BasicColor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0_BasicColor">
  <a:themeElements>
    <a:clrScheme name="30_BasicColor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920</Words>
  <Application>Microsoft Office PowerPoint</Application>
  <PresentationFormat>Custom</PresentationFormat>
  <Paragraphs>64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Inter Black</vt:lpstr>
      <vt:lpstr>Helvetica Neue</vt:lpstr>
      <vt:lpstr>Helvetica Neue Light</vt:lpstr>
      <vt:lpstr>30_BasicColor</vt:lpstr>
      <vt:lpstr>PowerPoint Presentation</vt:lpstr>
      <vt:lpstr>Zmena študentskej skúsenosti vďaka AI</vt:lpstr>
      <vt:lpstr>Používanie AI vysokoškolákmi</vt:lpstr>
      <vt:lpstr>Inštitucionálna podpora AI</vt:lpstr>
      <vt:lpstr>Hlavné trendy pri vysokoškolákoch</vt:lpstr>
      <vt:lpstr>Akademická integrita</vt:lpstr>
      <vt:lpstr>Ako a na čo študenti využívajú AI</vt:lpstr>
      <vt:lpstr>Kritické myslenie</vt:lpstr>
      <vt:lpstr>Záverečné zhrnutie</vt:lpstr>
      <vt:lpstr>Ďakujem za pozornosť!</vt:lpstr>
      <vt:lpstr>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Adrián Koniar</cp:lastModifiedBy>
  <cp:revision>1</cp:revision>
  <dcterms:modified xsi:type="dcterms:W3CDTF">2026-06-23T21:58:53Z</dcterms:modified>
</cp:coreProperties>
</file>