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58" r:id="rId6"/>
    <p:sldId id="259" r:id="rId7"/>
    <p:sldId id="260" r:id="rId8"/>
    <p:sldId id="302" r:id="rId9"/>
    <p:sldId id="303" r:id="rId10"/>
    <p:sldId id="261" r:id="rId11"/>
    <p:sldId id="264" r:id="rId12"/>
    <p:sldId id="262" r:id="rId13"/>
    <p:sldId id="263" r:id="rId14"/>
    <p:sldId id="265" r:id="rId15"/>
    <p:sldId id="266" r:id="rId16"/>
    <p:sldId id="268" r:id="rId17"/>
    <p:sldId id="267" r:id="rId18"/>
    <p:sldId id="270" r:id="rId19"/>
    <p:sldId id="269" r:id="rId20"/>
    <p:sldId id="271" r:id="rId21"/>
    <p:sldId id="272" r:id="rId22"/>
    <p:sldId id="273" r:id="rId23"/>
    <p:sldId id="276" r:id="rId24"/>
    <p:sldId id="277" r:id="rId25"/>
    <p:sldId id="279" r:id="rId26"/>
    <p:sldId id="278" r:id="rId27"/>
    <p:sldId id="280" r:id="rId28"/>
    <p:sldId id="281" r:id="rId29"/>
    <p:sldId id="282" r:id="rId30"/>
    <p:sldId id="283" r:id="rId31"/>
    <p:sldId id="285" r:id="rId32"/>
    <p:sldId id="287" r:id="rId33"/>
    <p:sldId id="288" r:id="rId34"/>
    <p:sldId id="291" r:id="rId35"/>
    <p:sldId id="292" r:id="rId36"/>
    <p:sldId id="289" r:id="rId37"/>
    <p:sldId id="293" r:id="rId38"/>
    <p:sldId id="294" r:id="rId39"/>
    <p:sldId id="296" r:id="rId40"/>
    <p:sldId id="297" r:id="rId41"/>
    <p:sldId id="290" r:id="rId42"/>
    <p:sldId id="298" r:id="rId43"/>
    <p:sldId id="300" r:id="rId44"/>
    <p:sldId id="299" r:id="rId45"/>
    <p:sldId id="286" r:id="rId46"/>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B2F"/>
    <a:srgbClr val="F06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5" autoAdjust="0"/>
    <p:restoredTop sz="96327"/>
  </p:normalViewPr>
  <p:slideViewPr>
    <p:cSldViewPr snapToGrid="0" snapToObjects="1">
      <p:cViewPr varScale="1">
        <p:scale>
          <a:sx n="86" d="100"/>
          <a:sy n="86" d="100"/>
        </p:scale>
        <p:origin x="9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9ACBC-4B7F-4E52-9229-45246F83C74A}"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sk-SK"/>
        </a:p>
      </dgm:t>
    </dgm:pt>
    <dgm:pt modelId="{2A220E77-4477-4363-B910-AB1BAA8F52CE}">
      <dgm:prSet phldrT="[Text]"/>
      <dgm:spPr/>
      <dgm:t>
        <a:bodyPr/>
        <a:lstStyle/>
        <a:p>
          <a:r>
            <a:rPr lang="sk-SK" dirty="0" err="1"/>
            <a:t>ethical</a:t>
          </a:r>
          <a:r>
            <a:rPr lang="sk-SK" dirty="0"/>
            <a:t> </a:t>
          </a:r>
          <a:r>
            <a:rPr lang="sk-SK" dirty="0" err="1"/>
            <a:t>access</a:t>
          </a:r>
          <a:endParaRPr lang="sk-SK" dirty="0"/>
        </a:p>
        <a:p>
          <a:r>
            <a:rPr lang="sk-SK" dirty="0" err="1"/>
            <a:t>adaptation</a:t>
          </a:r>
          <a:r>
            <a:rPr lang="sk-SK" dirty="0"/>
            <a:t>, re-</a:t>
          </a:r>
          <a:r>
            <a:rPr lang="sk-SK" dirty="0" err="1"/>
            <a:t>use</a:t>
          </a:r>
          <a:r>
            <a:rPr lang="sk-SK" dirty="0"/>
            <a:t>, </a:t>
          </a:r>
          <a:r>
            <a:rPr lang="sk-SK" dirty="0" err="1"/>
            <a:t>utilities</a:t>
          </a:r>
          <a:endParaRPr lang="sk-SK" dirty="0"/>
        </a:p>
      </dgm:t>
    </dgm:pt>
    <dgm:pt modelId="{CF4F8E71-0E54-4DF2-A8A3-446A65F2CF9E}" type="parTrans" cxnId="{33A187A7-08E5-48D0-9F4E-19DAC7A0892D}">
      <dgm:prSet/>
      <dgm:spPr/>
      <dgm:t>
        <a:bodyPr/>
        <a:lstStyle/>
        <a:p>
          <a:endParaRPr lang="sk-SK"/>
        </a:p>
      </dgm:t>
    </dgm:pt>
    <dgm:pt modelId="{132A7A28-CB91-4AFF-A331-F37F886BB50B}" type="sibTrans" cxnId="{33A187A7-08E5-48D0-9F4E-19DAC7A0892D}">
      <dgm:prSet/>
      <dgm:spPr/>
      <dgm:t>
        <a:bodyPr/>
        <a:lstStyle/>
        <a:p>
          <a:endParaRPr lang="sk-SK"/>
        </a:p>
      </dgm:t>
    </dgm:pt>
    <dgm:pt modelId="{882421DA-B4C3-4053-9BC0-D483253471EE}">
      <dgm:prSet phldrT="[Text]"/>
      <dgm:spPr/>
      <dgm:t>
        <a:bodyPr/>
        <a:lstStyle/>
        <a:p>
          <a:r>
            <a:rPr lang="sk-SK" dirty="0" err="1"/>
            <a:t>experience</a:t>
          </a:r>
          <a:r>
            <a:rPr lang="sk-SK" dirty="0"/>
            <a:t>, </a:t>
          </a:r>
          <a:r>
            <a:rPr lang="sk-SK" dirty="0" err="1"/>
            <a:t>skills</a:t>
          </a:r>
          <a:r>
            <a:rPr lang="sk-SK" dirty="0"/>
            <a:t>,</a:t>
          </a:r>
        </a:p>
        <a:p>
          <a:r>
            <a:rPr lang="sk-SK" dirty="0" err="1"/>
            <a:t>rules</a:t>
          </a:r>
          <a:r>
            <a:rPr lang="sk-SK" dirty="0"/>
            <a:t>, </a:t>
          </a:r>
          <a:r>
            <a:rPr lang="sk-SK" dirty="0" err="1"/>
            <a:t>responsibility</a:t>
          </a:r>
          <a:endParaRPr lang="sk-SK" dirty="0"/>
        </a:p>
      </dgm:t>
    </dgm:pt>
    <dgm:pt modelId="{51CD18EF-F125-4636-BC00-80119473BD59}" type="parTrans" cxnId="{B3599B10-FAC8-42C6-95D4-FE4D03BD3E81}">
      <dgm:prSet/>
      <dgm:spPr/>
      <dgm:t>
        <a:bodyPr/>
        <a:lstStyle/>
        <a:p>
          <a:endParaRPr lang="sk-SK"/>
        </a:p>
      </dgm:t>
    </dgm:pt>
    <dgm:pt modelId="{BC381B5E-6C4A-482E-967B-7FCDEED01197}" type="sibTrans" cxnId="{B3599B10-FAC8-42C6-95D4-FE4D03BD3E81}">
      <dgm:prSet/>
      <dgm:spPr/>
      <dgm:t>
        <a:bodyPr/>
        <a:lstStyle/>
        <a:p>
          <a:endParaRPr lang="sk-SK"/>
        </a:p>
      </dgm:t>
    </dgm:pt>
    <dgm:pt modelId="{D64715F7-130F-48E8-A73A-45AF7B73E4F0}">
      <dgm:prSet phldrT="[Text]"/>
      <dgm:spPr/>
      <dgm:t>
        <a:bodyPr/>
        <a:lstStyle/>
        <a:p>
          <a:r>
            <a:rPr lang="sk-SK" dirty="0" err="1"/>
            <a:t>values</a:t>
          </a:r>
          <a:r>
            <a:rPr lang="sk-SK" dirty="0"/>
            <a:t>, </a:t>
          </a:r>
          <a:r>
            <a:rPr lang="sk-SK" dirty="0" err="1"/>
            <a:t>emotions</a:t>
          </a:r>
          <a:r>
            <a:rPr lang="sk-SK" dirty="0"/>
            <a:t>, </a:t>
          </a:r>
          <a:r>
            <a:rPr lang="sk-SK" dirty="0" err="1"/>
            <a:t>ethical</a:t>
          </a:r>
          <a:r>
            <a:rPr lang="sk-SK" dirty="0"/>
            <a:t> </a:t>
          </a:r>
          <a:r>
            <a:rPr lang="sk-SK" dirty="0" err="1"/>
            <a:t>intuitions</a:t>
          </a:r>
          <a:endParaRPr lang="sk-SK" dirty="0"/>
        </a:p>
      </dgm:t>
    </dgm:pt>
    <dgm:pt modelId="{BF8FF368-8A03-491F-B907-CD17017B0C48}" type="parTrans" cxnId="{E928BB46-EE5F-4552-AE80-B254A850EF28}">
      <dgm:prSet/>
      <dgm:spPr/>
      <dgm:t>
        <a:bodyPr/>
        <a:lstStyle/>
        <a:p>
          <a:endParaRPr lang="sk-SK"/>
        </a:p>
      </dgm:t>
    </dgm:pt>
    <dgm:pt modelId="{AD88B16D-2D52-4979-8B85-6538EB41FDB9}" type="sibTrans" cxnId="{E928BB46-EE5F-4552-AE80-B254A850EF28}">
      <dgm:prSet/>
      <dgm:spPr/>
      <dgm:t>
        <a:bodyPr/>
        <a:lstStyle/>
        <a:p>
          <a:endParaRPr lang="sk-SK"/>
        </a:p>
      </dgm:t>
    </dgm:pt>
    <dgm:pt modelId="{DEE630D5-AE8F-4EA9-BE96-30165B6AF6C5}">
      <dgm:prSet/>
      <dgm:spPr/>
      <dgm:t>
        <a:bodyPr/>
        <a:lstStyle/>
        <a:p>
          <a:endParaRPr lang="sk-SK"/>
        </a:p>
      </dgm:t>
    </dgm:pt>
    <dgm:pt modelId="{F55BBF21-FB3C-4117-ACEB-BCD6ECE99787}" type="parTrans" cxnId="{81D7F231-F4A2-4C76-9E64-6ADE6D72E0EB}">
      <dgm:prSet/>
      <dgm:spPr/>
      <dgm:t>
        <a:bodyPr/>
        <a:lstStyle/>
        <a:p>
          <a:endParaRPr lang="sk-SK"/>
        </a:p>
      </dgm:t>
    </dgm:pt>
    <dgm:pt modelId="{AF01ABF5-5BD0-4DBF-B237-6BC22560AFDB}" type="sibTrans" cxnId="{81D7F231-F4A2-4C76-9E64-6ADE6D72E0EB}">
      <dgm:prSet/>
      <dgm:spPr/>
      <dgm:t>
        <a:bodyPr/>
        <a:lstStyle/>
        <a:p>
          <a:endParaRPr lang="sk-SK"/>
        </a:p>
      </dgm:t>
    </dgm:pt>
    <dgm:pt modelId="{3933C3D3-8A46-4E3E-9EA6-1579DCCF8B07}">
      <dgm:prSet/>
      <dgm:spPr/>
      <dgm:t>
        <a:bodyPr/>
        <a:lstStyle/>
        <a:p>
          <a:endParaRPr lang="sk-SK"/>
        </a:p>
      </dgm:t>
    </dgm:pt>
    <dgm:pt modelId="{46CB8B7B-4F2F-450A-B829-3DCC4457FD5E}" type="parTrans" cxnId="{637438B2-13F6-4D66-BF03-FAD0E159D68D}">
      <dgm:prSet/>
      <dgm:spPr/>
      <dgm:t>
        <a:bodyPr/>
        <a:lstStyle/>
        <a:p>
          <a:endParaRPr lang="sk-SK"/>
        </a:p>
      </dgm:t>
    </dgm:pt>
    <dgm:pt modelId="{44F42F2E-7B48-4316-978E-E06A697204AE}" type="sibTrans" cxnId="{637438B2-13F6-4D66-BF03-FAD0E159D68D}">
      <dgm:prSet/>
      <dgm:spPr/>
      <dgm:t>
        <a:bodyPr/>
        <a:lstStyle/>
        <a:p>
          <a:endParaRPr lang="sk-SK"/>
        </a:p>
      </dgm:t>
    </dgm:pt>
    <dgm:pt modelId="{0F148D35-45F2-47BF-9911-7B45E714DFF9}">
      <dgm:prSet/>
      <dgm:spPr/>
      <dgm:t>
        <a:bodyPr/>
        <a:lstStyle/>
        <a:p>
          <a:endParaRPr lang="sk-SK"/>
        </a:p>
      </dgm:t>
    </dgm:pt>
    <dgm:pt modelId="{AC0B3512-F1AB-4CD5-9208-FC7F6D589C03}" type="parTrans" cxnId="{686EB046-C4FE-4A42-BA61-D83524573D09}">
      <dgm:prSet/>
      <dgm:spPr/>
      <dgm:t>
        <a:bodyPr/>
        <a:lstStyle/>
        <a:p>
          <a:endParaRPr lang="sk-SK"/>
        </a:p>
      </dgm:t>
    </dgm:pt>
    <dgm:pt modelId="{8B33486A-A687-4DAF-9DBC-10A935EF82E3}" type="sibTrans" cxnId="{686EB046-C4FE-4A42-BA61-D83524573D09}">
      <dgm:prSet/>
      <dgm:spPr/>
      <dgm:t>
        <a:bodyPr/>
        <a:lstStyle/>
        <a:p>
          <a:endParaRPr lang="sk-SK"/>
        </a:p>
      </dgm:t>
    </dgm:pt>
    <dgm:pt modelId="{50BA1E95-1582-475C-8946-9F4AC08BC220}">
      <dgm:prSet/>
      <dgm:spPr/>
      <dgm:t>
        <a:bodyPr/>
        <a:lstStyle/>
        <a:p>
          <a:endParaRPr lang="sk-SK"/>
        </a:p>
      </dgm:t>
    </dgm:pt>
    <dgm:pt modelId="{0805DCAB-290A-432C-9EE2-40EA6C7FC237}" type="parTrans" cxnId="{A3519595-B09A-45EF-93A0-BEEA4ACE9740}">
      <dgm:prSet/>
      <dgm:spPr/>
      <dgm:t>
        <a:bodyPr/>
        <a:lstStyle/>
        <a:p>
          <a:endParaRPr lang="sk-SK"/>
        </a:p>
      </dgm:t>
    </dgm:pt>
    <dgm:pt modelId="{D7B57297-2FD6-45F1-A5C8-E01FCB753910}" type="sibTrans" cxnId="{A3519595-B09A-45EF-93A0-BEEA4ACE9740}">
      <dgm:prSet/>
      <dgm:spPr/>
      <dgm:t>
        <a:bodyPr/>
        <a:lstStyle/>
        <a:p>
          <a:endParaRPr lang="sk-SK"/>
        </a:p>
      </dgm:t>
    </dgm:pt>
    <dgm:pt modelId="{9D856C65-4476-43BC-A8C1-67E40C384668}">
      <dgm:prSet/>
      <dgm:spPr/>
      <dgm:t>
        <a:bodyPr/>
        <a:lstStyle/>
        <a:p>
          <a:endParaRPr lang="sk-SK"/>
        </a:p>
      </dgm:t>
    </dgm:pt>
    <dgm:pt modelId="{D6E096FE-363C-4498-9261-B61019851590}" type="parTrans" cxnId="{CBAEDCBB-BEA9-4A5E-A7A5-85F7D572E275}">
      <dgm:prSet/>
      <dgm:spPr/>
      <dgm:t>
        <a:bodyPr/>
        <a:lstStyle/>
        <a:p>
          <a:endParaRPr lang="sk-SK"/>
        </a:p>
      </dgm:t>
    </dgm:pt>
    <dgm:pt modelId="{91904874-2179-44B7-8E89-B75CD3486B1B}" type="sibTrans" cxnId="{CBAEDCBB-BEA9-4A5E-A7A5-85F7D572E275}">
      <dgm:prSet/>
      <dgm:spPr/>
      <dgm:t>
        <a:bodyPr/>
        <a:lstStyle/>
        <a:p>
          <a:endParaRPr lang="sk-SK"/>
        </a:p>
      </dgm:t>
    </dgm:pt>
    <dgm:pt modelId="{91A80E09-FAB9-47F1-8F74-3638314126A3}">
      <dgm:prSet/>
      <dgm:spPr/>
    </dgm:pt>
    <dgm:pt modelId="{DF15D5D5-3CF3-431A-8BF2-EB486BFCC7F7}" type="parTrans" cxnId="{3C1036C6-C24B-4578-84CA-23F2AA20382A}">
      <dgm:prSet/>
      <dgm:spPr/>
      <dgm:t>
        <a:bodyPr/>
        <a:lstStyle/>
        <a:p>
          <a:endParaRPr lang="sk-SK"/>
        </a:p>
      </dgm:t>
    </dgm:pt>
    <dgm:pt modelId="{06A18FB5-BEBD-4690-A197-7F75BEDFA79A}" type="sibTrans" cxnId="{3C1036C6-C24B-4578-84CA-23F2AA20382A}">
      <dgm:prSet/>
      <dgm:spPr/>
      <dgm:t>
        <a:bodyPr/>
        <a:lstStyle/>
        <a:p>
          <a:endParaRPr lang="sk-SK"/>
        </a:p>
      </dgm:t>
    </dgm:pt>
    <dgm:pt modelId="{10D50894-51F5-4249-A16A-786A881D6B5E}" type="pres">
      <dgm:prSet presAssocID="{F6D9ACBC-4B7F-4E52-9229-45246F83C74A}" presName="composite" presStyleCnt="0">
        <dgm:presLayoutVars>
          <dgm:chMax val="3"/>
          <dgm:animLvl val="lvl"/>
          <dgm:resizeHandles val="exact"/>
        </dgm:presLayoutVars>
      </dgm:prSet>
      <dgm:spPr/>
    </dgm:pt>
    <dgm:pt modelId="{EBF4A76C-298A-4530-BA79-0D1C9706A06C}" type="pres">
      <dgm:prSet presAssocID="{2A220E77-4477-4363-B910-AB1BAA8F52CE}" presName="gear1" presStyleLbl="node1" presStyleIdx="0" presStyleCnt="3">
        <dgm:presLayoutVars>
          <dgm:chMax val="1"/>
          <dgm:bulletEnabled val="1"/>
        </dgm:presLayoutVars>
      </dgm:prSet>
      <dgm:spPr/>
    </dgm:pt>
    <dgm:pt modelId="{8A5E2938-5DA2-4F24-AD15-C38945AA8D44}" type="pres">
      <dgm:prSet presAssocID="{2A220E77-4477-4363-B910-AB1BAA8F52CE}" presName="gear1srcNode" presStyleLbl="node1" presStyleIdx="0" presStyleCnt="3"/>
      <dgm:spPr/>
    </dgm:pt>
    <dgm:pt modelId="{04B936D0-C4FD-453F-8DE6-64D86D133FE2}" type="pres">
      <dgm:prSet presAssocID="{2A220E77-4477-4363-B910-AB1BAA8F52CE}" presName="gear1dstNode" presStyleLbl="node1" presStyleIdx="0" presStyleCnt="3"/>
      <dgm:spPr/>
    </dgm:pt>
    <dgm:pt modelId="{3BDBA064-EAB9-4541-A4F8-61B92FEB6D2F}" type="pres">
      <dgm:prSet presAssocID="{882421DA-B4C3-4053-9BC0-D483253471EE}" presName="gear2" presStyleLbl="node1" presStyleIdx="1" presStyleCnt="3">
        <dgm:presLayoutVars>
          <dgm:chMax val="1"/>
          <dgm:bulletEnabled val="1"/>
        </dgm:presLayoutVars>
      </dgm:prSet>
      <dgm:spPr/>
    </dgm:pt>
    <dgm:pt modelId="{B8085F0E-6CB5-4AF7-B154-E25F308E00ED}" type="pres">
      <dgm:prSet presAssocID="{882421DA-B4C3-4053-9BC0-D483253471EE}" presName="gear2srcNode" presStyleLbl="node1" presStyleIdx="1" presStyleCnt="3"/>
      <dgm:spPr/>
    </dgm:pt>
    <dgm:pt modelId="{EC4F1FB3-BB70-417E-9CF4-0BB8C215F84C}" type="pres">
      <dgm:prSet presAssocID="{882421DA-B4C3-4053-9BC0-D483253471EE}" presName="gear2dstNode" presStyleLbl="node1" presStyleIdx="1" presStyleCnt="3"/>
      <dgm:spPr/>
    </dgm:pt>
    <dgm:pt modelId="{5918160A-616B-4C0B-8B04-02374BBBEF77}" type="pres">
      <dgm:prSet presAssocID="{D64715F7-130F-48E8-A73A-45AF7B73E4F0}" presName="gear3" presStyleLbl="node1" presStyleIdx="2" presStyleCnt="3"/>
      <dgm:spPr/>
    </dgm:pt>
    <dgm:pt modelId="{32178FA4-74A0-4369-8801-1DBF9CFC2360}" type="pres">
      <dgm:prSet presAssocID="{D64715F7-130F-48E8-A73A-45AF7B73E4F0}" presName="gear3tx" presStyleLbl="node1" presStyleIdx="2" presStyleCnt="3">
        <dgm:presLayoutVars>
          <dgm:chMax val="1"/>
          <dgm:bulletEnabled val="1"/>
        </dgm:presLayoutVars>
      </dgm:prSet>
      <dgm:spPr/>
    </dgm:pt>
    <dgm:pt modelId="{398F882A-4909-4FA7-87A4-083F9CAB53FD}" type="pres">
      <dgm:prSet presAssocID="{D64715F7-130F-48E8-A73A-45AF7B73E4F0}" presName="gear3srcNode" presStyleLbl="node1" presStyleIdx="2" presStyleCnt="3"/>
      <dgm:spPr/>
    </dgm:pt>
    <dgm:pt modelId="{0F1EA708-50DC-4999-8EEA-3F0F50B91279}" type="pres">
      <dgm:prSet presAssocID="{D64715F7-130F-48E8-A73A-45AF7B73E4F0}" presName="gear3dstNode" presStyleLbl="node1" presStyleIdx="2" presStyleCnt="3"/>
      <dgm:spPr/>
    </dgm:pt>
    <dgm:pt modelId="{8F97AAD1-47D4-4F76-87EE-103BB7B62922}" type="pres">
      <dgm:prSet presAssocID="{132A7A28-CB91-4AFF-A331-F37F886BB50B}" presName="connector1" presStyleLbl="sibTrans2D1" presStyleIdx="0" presStyleCnt="3"/>
      <dgm:spPr/>
    </dgm:pt>
    <dgm:pt modelId="{B26E2C46-6F02-44D0-A6FD-DE0486559E09}" type="pres">
      <dgm:prSet presAssocID="{BC381B5E-6C4A-482E-967B-7FCDEED01197}" presName="connector2" presStyleLbl="sibTrans2D1" presStyleIdx="1" presStyleCnt="3"/>
      <dgm:spPr/>
    </dgm:pt>
    <dgm:pt modelId="{7A9C43C7-F8E0-46D2-AE10-5D2C945A0181}" type="pres">
      <dgm:prSet presAssocID="{AD88B16D-2D52-4979-8B85-6538EB41FDB9}" presName="connector3" presStyleLbl="sibTrans2D1" presStyleIdx="2" presStyleCnt="3"/>
      <dgm:spPr/>
    </dgm:pt>
  </dgm:ptLst>
  <dgm:cxnLst>
    <dgm:cxn modelId="{B3599B10-FAC8-42C6-95D4-FE4D03BD3E81}" srcId="{F6D9ACBC-4B7F-4E52-9229-45246F83C74A}" destId="{882421DA-B4C3-4053-9BC0-D483253471EE}" srcOrd="1" destOrd="0" parTransId="{51CD18EF-F125-4636-BC00-80119473BD59}" sibTransId="{BC381B5E-6C4A-482E-967B-7FCDEED01197}"/>
    <dgm:cxn modelId="{64831B11-8E6B-4E5F-8215-64D5E631AE0F}" type="presOf" srcId="{2A220E77-4477-4363-B910-AB1BAA8F52CE}" destId="{EBF4A76C-298A-4530-BA79-0D1C9706A06C}" srcOrd="0" destOrd="0" presId="urn:microsoft.com/office/officeart/2005/8/layout/gear1"/>
    <dgm:cxn modelId="{E50DA412-5CF4-497A-9B20-9DE68C1C809D}" type="presOf" srcId="{2A220E77-4477-4363-B910-AB1BAA8F52CE}" destId="{04B936D0-C4FD-453F-8DE6-64D86D133FE2}" srcOrd="2" destOrd="0" presId="urn:microsoft.com/office/officeart/2005/8/layout/gear1"/>
    <dgm:cxn modelId="{E5B2D031-B15D-4BBB-8DEE-8ACF8D038286}" type="presOf" srcId="{132A7A28-CB91-4AFF-A331-F37F886BB50B}" destId="{8F97AAD1-47D4-4F76-87EE-103BB7B62922}" srcOrd="0" destOrd="0" presId="urn:microsoft.com/office/officeart/2005/8/layout/gear1"/>
    <dgm:cxn modelId="{81D7F231-F4A2-4C76-9E64-6ADE6D72E0EB}" srcId="{F6D9ACBC-4B7F-4E52-9229-45246F83C74A}" destId="{DEE630D5-AE8F-4EA9-BE96-30165B6AF6C5}" srcOrd="3" destOrd="0" parTransId="{F55BBF21-FB3C-4117-ACEB-BCD6ECE99787}" sibTransId="{AF01ABF5-5BD0-4DBF-B237-6BC22560AFDB}"/>
    <dgm:cxn modelId="{686EB046-C4FE-4A42-BA61-D83524573D09}" srcId="{F6D9ACBC-4B7F-4E52-9229-45246F83C74A}" destId="{0F148D35-45F2-47BF-9911-7B45E714DFF9}" srcOrd="5" destOrd="0" parTransId="{AC0B3512-F1AB-4CD5-9208-FC7F6D589C03}" sibTransId="{8B33486A-A687-4DAF-9DBC-10A935EF82E3}"/>
    <dgm:cxn modelId="{E928BB46-EE5F-4552-AE80-B254A850EF28}" srcId="{F6D9ACBC-4B7F-4E52-9229-45246F83C74A}" destId="{D64715F7-130F-48E8-A73A-45AF7B73E4F0}" srcOrd="2" destOrd="0" parTransId="{BF8FF368-8A03-491F-B907-CD17017B0C48}" sibTransId="{AD88B16D-2D52-4979-8B85-6538EB41FDB9}"/>
    <dgm:cxn modelId="{7D530E4D-79AF-47C8-9E3B-3331D423A9CB}" type="presOf" srcId="{882421DA-B4C3-4053-9BC0-D483253471EE}" destId="{3BDBA064-EAB9-4541-A4F8-61B92FEB6D2F}" srcOrd="0" destOrd="0" presId="urn:microsoft.com/office/officeart/2005/8/layout/gear1"/>
    <dgm:cxn modelId="{A2F79251-E686-4F94-A001-B630FD80C86E}" type="presOf" srcId="{882421DA-B4C3-4053-9BC0-D483253471EE}" destId="{EC4F1FB3-BB70-417E-9CF4-0BB8C215F84C}" srcOrd="2" destOrd="0" presId="urn:microsoft.com/office/officeart/2005/8/layout/gear1"/>
    <dgm:cxn modelId="{7A57A17D-0699-409A-9738-99868ED057D0}" type="presOf" srcId="{2A220E77-4477-4363-B910-AB1BAA8F52CE}" destId="{8A5E2938-5DA2-4F24-AD15-C38945AA8D44}" srcOrd="1" destOrd="0" presId="urn:microsoft.com/office/officeart/2005/8/layout/gear1"/>
    <dgm:cxn modelId="{5B45EE87-163F-4B66-8E61-618758384C89}" type="presOf" srcId="{BC381B5E-6C4A-482E-967B-7FCDEED01197}" destId="{B26E2C46-6F02-44D0-A6FD-DE0486559E09}" srcOrd="0" destOrd="0" presId="urn:microsoft.com/office/officeart/2005/8/layout/gear1"/>
    <dgm:cxn modelId="{A3519595-B09A-45EF-93A0-BEEA4ACE9740}" srcId="{F6D9ACBC-4B7F-4E52-9229-45246F83C74A}" destId="{50BA1E95-1582-475C-8946-9F4AC08BC220}" srcOrd="6" destOrd="0" parTransId="{0805DCAB-290A-432C-9EE2-40EA6C7FC237}" sibTransId="{D7B57297-2FD6-45F1-A5C8-E01FCB753910}"/>
    <dgm:cxn modelId="{0FF58AA6-BAA5-42E6-96D0-621B015075FE}" type="presOf" srcId="{AD88B16D-2D52-4979-8B85-6538EB41FDB9}" destId="{7A9C43C7-F8E0-46D2-AE10-5D2C945A0181}" srcOrd="0" destOrd="0" presId="urn:microsoft.com/office/officeart/2005/8/layout/gear1"/>
    <dgm:cxn modelId="{33A187A7-08E5-48D0-9F4E-19DAC7A0892D}" srcId="{F6D9ACBC-4B7F-4E52-9229-45246F83C74A}" destId="{2A220E77-4477-4363-B910-AB1BAA8F52CE}" srcOrd="0" destOrd="0" parTransId="{CF4F8E71-0E54-4DF2-A8A3-446A65F2CF9E}" sibTransId="{132A7A28-CB91-4AFF-A331-F37F886BB50B}"/>
    <dgm:cxn modelId="{BE5098AC-B60A-4215-8716-DE1F4CB34872}" type="presOf" srcId="{D64715F7-130F-48E8-A73A-45AF7B73E4F0}" destId="{0F1EA708-50DC-4999-8EEA-3F0F50B91279}" srcOrd="3" destOrd="0" presId="urn:microsoft.com/office/officeart/2005/8/layout/gear1"/>
    <dgm:cxn modelId="{027930B2-62EC-4A5E-987E-A912919C9BE0}" type="presOf" srcId="{D64715F7-130F-48E8-A73A-45AF7B73E4F0}" destId="{5918160A-616B-4C0B-8B04-02374BBBEF77}" srcOrd="0" destOrd="0" presId="urn:microsoft.com/office/officeart/2005/8/layout/gear1"/>
    <dgm:cxn modelId="{637438B2-13F6-4D66-BF03-FAD0E159D68D}" srcId="{F6D9ACBC-4B7F-4E52-9229-45246F83C74A}" destId="{3933C3D3-8A46-4E3E-9EA6-1579DCCF8B07}" srcOrd="4" destOrd="0" parTransId="{46CB8B7B-4F2F-450A-B829-3DCC4457FD5E}" sibTransId="{44F42F2E-7B48-4316-978E-E06A697204AE}"/>
    <dgm:cxn modelId="{CBAEDCBB-BEA9-4A5E-A7A5-85F7D572E275}" srcId="{F6D9ACBC-4B7F-4E52-9229-45246F83C74A}" destId="{9D856C65-4476-43BC-A8C1-67E40C384668}" srcOrd="7" destOrd="0" parTransId="{D6E096FE-363C-4498-9261-B61019851590}" sibTransId="{91904874-2179-44B7-8E89-B75CD3486B1B}"/>
    <dgm:cxn modelId="{3C1036C6-C24B-4578-84CA-23F2AA20382A}" srcId="{F6D9ACBC-4B7F-4E52-9229-45246F83C74A}" destId="{91A80E09-FAB9-47F1-8F74-3638314126A3}" srcOrd="8" destOrd="0" parTransId="{DF15D5D5-3CF3-431A-8BF2-EB486BFCC7F7}" sibTransId="{06A18FB5-BEBD-4690-A197-7F75BEDFA79A}"/>
    <dgm:cxn modelId="{6AF338E3-5A10-4135-8F07-9AB66ED88EFD}" type="presOf" srcId="{882421DA-B4C3-4053-9BC0-D483253471EE}" destId="{B8085F0E-6CB5-4AF7-B154-E25F308E00ED}" srcOrd="1" destOrd="0" presId="urn:microsoft.com/office/officeart/2005/8/layout/gear1"/>
    <dgm:cxn modelId="{6E1300EB-FA55-4DC6-B8F1-E5FE0AF98FCF}" type="presOf" srcId="{D64715F7-130F-48E8-A73A-45AF7B73E4F0}" destId="{32178FA4-74A0-4369-8801-1DBF9CFC2360}" srcOrd="1" destOrd="0" presId="urn:microsoft.com/office/officeart/2005/8/layout/gear1"/>
    <dgm:cxn modelId="{1FE74CED-4889-4F0B-9DA5-047069BF2F07}" type="presOf" srcId="{F6D9ACBC-4B7F-4E52-9229-45246F83C74A}" destId="{10D50894-51F5-4249-A16A-786A881D6B5E}" srcOrd="0" destOrd="0" presId="urn:microsoft.com/office/officeart/2005/8/layout/gear1"/>
    <dgm:cxn modelId="{A3732FFC-50B1-43E9-8091-1F5C86E828A2}" type="presOf" srcId="{D64715F7-130F-48E8-A73A-45AF7B73E4F0}" destId="{398F882A-4909-4FA7-87A4-083F9CAB53FD}" srcOrd="2" destOrd="0" presId="urn:microsoft.com/office/officeart/2005/8/layout/gear1"/>
    <dgm:cxn modelId="{746B9FB4-EF1B-4E53-92CF-EC6398A8BEC0}" type="presParOf" srcId="{10D50894-51F5-4249-A16A-786A881D6B5E}" destId="{EBF4A76C-298A-4530-BA79-0D1C9706A06C}" srcOrd="0" destOrd="0" presId="urn:microsoft.com/office/officeart/2005/8/layout/gear1"/>
    <dgm:cxn modelId="{F9AC8E35-AF57-4FBC-B3EE-8F95B7D9457B}" type="presParOf" srcId="{10D50894-51F5-4249-A16A-786A881D6B5E}" destId="{8A5E2938-5DA2-4F24-AD15-C38945AA8D44}" srcOrd="1" destOrd="0" presId="urn:microsoft.com/office/officeart/2005/8/layout/gear1"/>
    <dgm:cxn modelId="{455E9012-EA98-4944-9AC6-09ACA98526D3}" type="presParOf" srcId="{10D50894-51F5-4249-A16A-786A881D6B5E}" destId="{04B936D0-C4FD-453F-8DE6-64D86D133FE2}" srcOrd="2" destOrd="0" presId="urn:microsoft.com/office/officeart/2005/8/layout/gear1"/>
    <dgm:cxn modelId="{8FFEE0C4-5451-4D83-916B-1C6D7C2DB9AE}" type="presParOf" srcId="{10D50894-51F5-4249-A16A-786A881D6B5E}" destId="{3BDBA064-EAB9-4541-A4F8-61B92FEB6D2F}" srcOrd="3" destOrd="0" presId="urn:microsoft.com/office/officeart/2005/8/layout/gear1"/>
    <dgm:cxn modelId="{2E0EABAD-838F-495D-BFB3-191E2852FC18}" type="presParOf" srcId="{10D50894-51F5-4249-A16A-786A881D6B5E}" destId="{B8085F0E-6CB5-4AF7-B154-E25F308E00ED}" srcOrd="4" destOrd="0" presId="urn:microsoft.com/office/officeart/2005/8/layout/gear1"/>
    <dgm:cxn modelId="{D551863B-3423-497C-82FF-71D9971186D6}" type="presParOf" srcId="{10D50894-51F5-4249-A16A-786A881D6B5E}" destId="{EC4F1FB3-BB70-417E-9CF4-0BB8C215F84C}" srcOrd="5" destOrd="0" presId="urn:microsoft.com/office/officeart/2005/8/layout/gear1"/>
    <dgm:cxn modelId="{2E0F6939-25E7-4DCB-A4EA-06C0382F2BF9}" type="presParOf" srcId="{10D50894-51F5-4249-A16A-786A881D6B5E}" destId="{5918160A-616B-4C0B-8B04-02374BBBEF77}" srcOrd="6" destOrd="0" presId="urn:microsoft.com/office/officeart/2005/8/layout/gear1"/>
    <dgm:cxn modelId="{2D295706-CC09-4022-9141-3502B4B0E2BC}" type="presParOf" srcId="{10D50894-51F5-4249-A16A-786A881D6B5E}" destId="{32178FA4-74A0-4369-8801-1DBF9CFC2360}" srcOrd="7" destOrd="0" presId="urn:microsoft.com/office/officeart/2005/8/layout/gear1"/>
    <dgm:cxn modelId="{90A343AF-5E4D-425C-8764-2E929EC59B1B}" type="presParOf" srcId="{10D50894-51F5-4249-A16A-786A881D6B5E}" destId="{398F882A-4909-4FA7-87A4-083F9CAB53FD}" srcOrd="8" destOrd="0" presId="urn:microsoft.com/office/officeart/2005/8/layout/gear1"/>
    <dgm:cxn modelId="{6A7F7DB2-5726-4F0B-AE4B-3BBEB20B1E74}" type="presParOf" srcId="{10D50894-51F5-4249-A16A-786A881D6B5E}" destId="{0F1EA708-50DC-4999-8EEA-3F0F50B91279}" srcOrd="9" destOrd="0" presId="urn:microsoft.com/office/officeart/2005/8/layout/gear1"/>
    <dgm:cxn modelId="{8A3CA434-9B9C-408A-BD5C-46CFC9F40C18}" type="presParOf" srcId="{10D50894-51F5-4249-A16A-786A881D6B5E}" destId="{8F97AAD1-47D4-4F76-87EE-103BB7B62922}" srcOrd="10" destOrd="0" presId="urn:microsoft.com/office/officeart/2005/8/layout/gear1"/>
    <dgm:cxn modelId="{0E30C857-D1D7-4CA3-9D9F-67DE6AB8E8A5}" type="presParOf" srcId="{10D50894-51F5-4249-A16A-786A881D6B5E}" destId="{B26E2C46-6F02-44D0-A6FD-DE0486559E09}" srcOrd="11" destOrd="0" presId="urn:microsoft.com/office/officeart/2005/8/layout/gear1"/>
    <dgm:cxn modelId="{D90C4D62-915A-4368-99EC-52A6363B0F0B}" type="presParOf" srcId="{10D50894-51F5-4249-A16A-786A881D6B5E}" destId="{7A9C43C7-F8E0-46D2-AE10-5D2C945A018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C43927-5371-41B6-981B-CA5A0ECC3BB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sk-SK"/>
        </a:p>
      </dgm:t>
    </dgm:pt>
    <dgm:pt modelId="{B936C2DA-D8DF-4A67-8FFD-8D37F7182D40}">
      <dgm:prSet phldrT="[Text]"/>
      <dgm:spPr/>
      <dgm:t>
        <a:bodyPr/>
        <a:lstStyle/>
        <a:p>
          <a:pPr algn="ctr"/>
          <a:r>
            <a:rPr lang="sk-SK"/>
            <a:t>social rules (e</a:t>
          </a:r>
          <a:r>
            <a:rPr lang="en-NZ"/>
            <a:t>t</a:t>
          </a:r>
          <a:r>
            <a:rPr lang="sk-SK"/>
            <a:t>hical codices)</a:t>
          </a:r>
        </a:p>
      </dgm:t>
    </dgm:pt>
    <dgm:pt modelId="{F9A12E94-0104-4E30-B9B8-4066E3FFFA9C}" type="parTrans" cxnId="{A4EB4764-F51A-418A-ACEA-52426B95386E}">
      <dgm:prSet/>
      <dgm:spPr/>
      <dgm:t>
        <a:bodyPr/>
        <a:lstStyle/>
        <a:p>
          <a:pPr algn="ctr"/>
          <a:endParaRPr lang="sk-SK"/>
        </a:p>
      </dgm:t>
    </dgm:pt>
    <dgm:pt modelId="{DC6579FE-F6FD-4B8F-B218-2E99DF4B2E3E}" type="sibTrans" cxnId="{A4EB4764-F51A-418A-ACEA-52426B95386E}">
      <dgm:prSet/>
      <dgm:spPr/>
      <dgm:t>
        <a:bodyPr/>
        <a:lstStyle/>
        <a:p>
          <a:pPr algn="ctr"/>
          <a:endParaRPr lang="sk-SK"/>
        </a:p>
      </dgm:t>
    </dgm:pt>
    <dgm:pt modelId="{0CF3E35E-8339-4BAA-842F-BCFA611C9584}">
      <dgm:prSet phldrT="[Text]"/>
      <dgm:spPr/>
      <dgm:t>
        <a:bodyPr/>
        <a:lstStyle/>
        <a:p>
          <a:pPr algn="ctr"/>
          <a:r>
            <a:rPr lang="sk-SK"/>
            <a:t>utility</a:t>
          </a:r>
        </a:p>
      </dgm:t>
    </dgm:pt>
    <dgm:pt modelId="{FF7A6EEF-C167-489E-AF80-F9519B6B9F3D}" type="parTrans" cxnId="{0EBAD6B6-0D08-4250-B07D-C678F61E6F81}">
      <dgm:prSet/>
      <dgm:spPr/>
      <dgm:t>
        <a:bodyPr/>
        <a:lstStyle/>
        <a:p>
          <a:pPr algn="ctr"/>
          <a:endParaRPr lang="sk-SK"/>
        </a:p>
      </dgm:t>
    </dgm:pt>
    <dgm:pt modelId="{5FE5FA64-01CA-42DE-9F76-D4E95AAA1964}" type="sibTrans" cxnId="{0EBAD6B6-0D08-4250-B07D-C678F61E6F81}">
      <dgm:prSet/>
      <dgm:spPr/>
      <dgm:t>
        <a:bodyPr/>
        <a:lstStyle/>
        <a:p>
          <a:pPr algn="ctr"/>
          <a:endParaRPr lang="sk-SK"/>
        </a:p>
      </dgm:t>
    </dgm:pt>
    <dgm:pt modelId="{BD34C6A0-F590-47D5-A6B4-02D45524A822}">
      <dgm:prSet phldrT="[Text]"/>
      <dgm:spPr/>
      <dgm:t>
        <a:bodyPr/>
        <a:lstStyle/>
        <a:p>
          <a:pPr algn="ctr"/>
          <a:r>
            <a:rPr lang="sk-SK"/>
            <a:t>truth</a:t>
          </a:r>
        </a:p>
      </dgm:t>
    </dgm:pt>
    <dgm:pt modelId="{51668EC5-EA9F-4504-9D6B-0ADD03C698D6}" type="parTrans" cxnId="{C6658240-F313-4925-BA2B-05A7E9507753}">
      <dgm:prSet/>
      <dgm:spPr/>
      <dgm:t>
        <a:bodyPr/>
        <a:lstStyle/>
        <a:p>
          <a:pPr algn="ctr"/>
          <a:endParaRPr lang="sk-SK"/>
        </a:p>
      </dgm:t>
    </dgm:pt>
    <dgm:pt modelId="{55550689-00B5-40AA-8AE0-B37498AD4028}" type="sibTrans" cxnId="{C6658240-F313-4925-BA2B-05A7E9507753}">
      <dgm:prSet/>
      <dgm:spPr/>
      <dgm:t>
        <a:bodyPr/>
        <a:lstStyle/>
        <a:p>
          <a:pPr algn="ctr"/>
          <a:endParaRPr lang="sk-SK"/>
        </a:p>
      </dgm:t>
    </dgm:pt>
    <dgm:pt modelId="{E6F4786F-366E-4E05-B276-87073624FECF}">
      <dgm:prSet phldrT="[Text]"/>
      <dgm:spPr/>
      <dgm:t>
        <a:bodyPr/>
        <a:lstStyle/>
        <a:p>
          <a:pPr algn="ctr"/>
          <a:r>
            <a:rPr lang="sk-SK"/>
            <a:t>responsibility</a:t>
          </a:r>
        </a:p>
      </dgm:t>
    </dgm:pt>
    <dgm:pt modelId="{CECD8C87-F654-440D-9C10-838C0DD8D193}" type="parTrans" cxnId="{D6B14F8E-510D-4A0C-B0F9-8FF7361872BE}">
      <dgm:prSet/>
      <dgm:spPr/>
      <dgm:t>
        <a:bodyPr/>
        <a:lstStyle/>
        <a:p>
          <a:pPr algn="ctr"/>
          <a:endParaRPr lang="sk-SK"/>
        </a:p>
      </dgm:t>
    </dgm:pt>
    <dgm:pt modelId="{87E22AEE-9BD3-4056-8B57-C83A58F462ED}" type="sibTrans" cxnId="{D6B14F8E-510D-4A0C-B0F9-8FF7361872BE}">
      <dgm:prSet/>
      <dgm:spPr/>
      <dgm:t>
        <a:bodyPr/>
        <a:lstStyle/>
        <a:p>
          <a:pPr algn="ctr"/>
          <a:endParaRPr lang="sk-SK"/>
        </a:p>
      </dgm:t>
    </dgm:pt>
    <dgm:pt modelId="{3B03F62E-3B89-406C-B266-288D4936DE15}">
      <dgm:prSet/>
      <dgm:spPr/>
      <dgm:t>
        <a:bodyPr/>
        <a:lstStyle/>
        <a:p>
          <a:pPr algn="ctr"/>
          <a:r>
            <a:rPr lang="sk-SK"/>
            <a:t>education information literacy</a:t>
          </a:r>
        </a:p>
      </dgm:t>
    </dgm:pt>
    <dgm:pt modelId="{7AA080B1-AB93-4D05-AFA1-912BC009E245}" type="parTrans" cxnId="{F25D4418-CEAE-4962-9E17-86803F1357F2}">
      <dgm:prSet/>
      <dgm:spPr/>
      <dgm:t>
        <a:bodyPr/>
        <a:lstStyle/>
        <a:p>
          <a:pPr algn="ctr"/>
          <a:endParaRPr lang="sk-SK"/>
        </a:p>
      </dgm:t>
    </dgm:pt>
    <dgm:pt modelId="{CBA4EAC1-FE60-45A8-ABC7-FF9EB5664E3B}" type="sibTrans" cxnId="{F25D4418-CEAE-4962-9E17-86803F1357F2}">
      <dgm:prSet/>
      <dgm:spPr/>
      <dgm:t>
        <a:bodyPr/>
        <a:lstStyle/>
        <a:p>
          <a:pPr algn="ctr"/>
          <a:endParaRPr lang="sk-SK"/>
        </a:p>
      </dgm:t>
    </dgm:pt>
    <dgm:pt modelId="{92321CBB-5553-4291-B865-FA5FE6A1F564}" type="pres">
      <dgm:prSet presAssocID="{1BC43927-5371-41B6-981B-CA5A0ECC3BB3}" presName="cycle" presStyleCnt="0">
        <dgm:presLayoutVars>
          <dgm:chMax val="1"/>
          <dgm:dir/>
          <dgm:animLvl val="ctr"/>
          <dgm:resizeHandles val="exact"/>
        </dgm:presLayoutVars>
      </dgm:prSet>
      <dgm:spPr/>
    </dgm:pt>
    <dgm:pt modelId="{88E1A237-1A3C-44A4-A5D3-E5DD29B44EA6}" type="pres">
      <dgm:prSet presAssocID="{B936C2DA-D8DF-4A67-8FFD-8D37F7182D40}" presName="centerShape" presStyleLbl="node0" presStyleIdx="0" presStyleCnt="1"/>
      <dgm:spPr/>
    </dgm:pt>
    <dgm:pt modelId="{3441E2D0-57F8-48FE-836A-834308D8DE73}" type="pres">
      <dgm:prSet presAssocID="{FF7A6EEF-C167-489E-AF80-F9519B6B9F3D}" presName="parTrans" presStyleLbl="bgSibTrans2D1" presStyleIdx="0" presStyleCnt="4"/>
      <dgm:spPr/>
    </dgm:pt>
    <dgm:pt modelId="{122F249A-F76E-436B-8575-C17E95926FE7}" type="pres">
      <dgm:prSet presAssocID="{0CF3E35E-8339-4BAA-842F-BCFA611C9584}" presName="node" presStyleLbl="node1" presStyleIdx="0" presStyleCnt="4">
        <dgm:presLayoutVars>
          <dgm:bulletEnabled val="1"/>
        </dgm:presLayoutVars>
      </dgm:prSet>
      <dgm:spPr/>
    </dgm:pt>
    <dgm:pt modelId="{E44924A5-4CF0-4917-8B68-1E841570E2C0}" type="pres">
      <dgm:prSet presAssocID="{51668EC5-EA9F-4504-9D6B-0ADD03C698D6}" presName="parTrans" presStyleLbl="bgSibTrans2D1" presStyleIdx="1" presStyleCnt="4"/>
      <dgm:spPr/>
    </dgm:pt>
    <dgm:pt modelId="{7C16B470-C2A7-4C09-8918-770643C185E5}" type="pres">
      <dgm:prSet presAssocID="{BD34C6A0-F590-47D5-A6B4-02D45524A822}" presName="node" presStyleLbl="node1" presStyleIdx="1" presStyleCnt="4">
        <dgm:presLayoutVars>
          <dgm:bulletEnabled val="1"/>
        </dgm:presLayoutVars>
      </dgm:prSet>
      <dgm:spPr/>
    </dgm:pt>
    <dgm:pt modelId="{F6A5C1C7-112D-4579-993B-ED5593550FDF}" type="pres">
      <dgm:prSet presAssocID="{CECD8C87-F654-440D-9C10-838C0DD8D193}" presName="parTrans" presStyleLbl="bgSibTrans2D1" presStyleIdx="2" presStyleCnt="4"/>
      <dgm:spPr/>
    </dgm:pt>
    <dgm:pt modelId="{684E788E-65B1-45A9-8B0F-8C4ED4D4A25D}" type="pres">
      <dgm:prSet presAssocID="{E6F4786F-366E-4E05-B276-87073624FECF}" presName="node" presStyleLbl="node1" presStyleIdx="2" presStyleCnt="4">
        <dgm:presLayoutVars>
          <dgm:bulletEnabled val="1"/>
        </dgm:presLayoutVars>
      </dgm:prSet>
      <dgm:spPr/>
    </dgm:pt>
    <dgm:pt modelId="{974C4026-B69B-4025-9F02-ED933C976123}" type="pres">
      <dgm:prSet presAssocID="{7AA080B1-AB93-4D05-AFA1-912BC009E245}" presName="parTrans" presStyleLbl="bgSibTrans2D1" presStyleIdx="3" presStyleCnt="4"/>
      <dgm:spPr/>
    </dgm:pt>
    <dgm:pt modelId="{20BAF704-9621-4F82-AC7E-781BD09671EE}" type="pres">
      <dgm:prSet presAssocID="{3B03F62E-3B89-406C-B266-288D4936DE15}" presName="node" presStyleLbl="node1" presStyleIdx="3" presStyleCnt="4">
        <dgm:presLayoutVars>
          <dgm:bulletEnabled val="1"/>
        </dgm:presLayoutVars>
      </dgm:prSet>
      <dgm:spPr/>
    </dgm:pt>
  </dgm:ptLst>
  <dgm:cxnLst>
    <dgm:cxn modelId="{6F748A0E-0503-B241-9D41-1FEBF94A7008}" type="presOf" srcId="{B936C2DA-D8DF-4A67-8FFD-8D37F7182D40}" destId="{88E1A237-1A3C-44A4-A5D3-E5DD29B44EA6}" srcOrd="0" destOrd="0" presId="urn:microsoft.com/office/officeart/2005/8/layout/radial4"/>
    <dgm:cxn modelId="{F25D4418-CEAE-4962-9E17-86803F1357F2}" srcId="{B936C2DA-D8DF-4A67-8FFD-8D37F7182D40}" destId="{3B03F62E-3B89-406C-B266-288D4936DE15}" srcOrd="3" destOrd="0" parTransId="{7AA080B1-AB93-4D05-AFA1-912BC009E245}" sibTransId="{CBA4EAC1-FE60-45A8-ABC7-FF9EB5664E3B}"/>
    <dgm:cxn modelId="{55026127-F72B-1E49-AAA3-0100D2F2EB99}" type="presOf" srcId="{E6F4786F-366E-4E05-B276-87073624FECF}" destId="{684E788E-65B1-45A9-8B0F-8C4ED4D4A25D}" srcOrd="0" destOrd="0" presId="urn:microsoft.com/office/officeart/2005/8/layout/radial4"/>
    <dgm:cxn modelId="{C6658240-F313-4925-BA2B-05A7E9507753}" srcId="{B936C2DA-D8DF-4A67-8FFD-8D37F7182D40}" destId="{BD34C6A0-F590-47D5-A6B4-02D45524A822}" srcOrd="1" destOrd="0" parTransId="{51668EC5-EA9F-4504-9D6B-0ADD03C698D6}" sibTransId="{55550689-00B5-40AA-8AE0-B37498AD4028}"/>
    <dgm:cxn modelId="{A4EB4764-F51A-418A-ACEA-52426B95386E}" srcId="{1BC43927-5371-41B6-981B-CA5A0ECC3BB3}" destId="{B936C2DA-D8DF-4A67-8FFD-8D37F7182D40}" srcOrd="0" destOrd="0" parTransId="{F9A12E94-0104-4E30-B9B8-4066E3FFFA9C}" sibTransId="{DC6579FE-F6FD-4B8F-B218-2E99DF4B2E3E}"/>
    <dgm:cxn modelId="{2CFE226B-CBBA-C84C-9DED-448BC27FDABC}" type="presOf" srcId="{0CF3E35E-8339-4BAA-842F-BCFA611C9584}" destId="{122F249A-F76E-436B-8575-C17E95926FE7}" srcOrd="0" destOrd="0" presId="urn:microsoft.com/office/officeart/2005/8/layout/radial4"/>
    <dgm:cxn modelId="{B695627B-F329-EC40-B733-4B0C0C317C2F}" type="presOf" srcId="{CECD8C87-F654-440D-9C10-838C0DD8D193}" destId="{F6A5C1C7-112D-4579-993B-ED5593550FDF}" srcOrd="0" destOrd="0" presId="urn:microsoft.com/office/officeart/2005/8/layout/radial4"/>
    <dgm:cxn modelId="{2225AC7E-05D8-9440-AE66-B22EDC24F2D7}" type="presOf" srcId="{BD34C6A0-F590-47D5-A6B4-02D45524A822}" destId="{7C16B470-C2A7-4C09-8918-770643C185E5}" srcOrd="0" destOrd="0" presId="urn:microsoft.com/office/officeart/2005/8/layout/radial4"/>
    <dgm:cxn modelId="{D6B14F8E-510D-4A0C-B0F9-8FF7361872BE}" srcId="{B936C2DA-D8DF-4A67-8FFD-8D37F7182D40}" destId="{E6F4786F-366E-4E05-B276-87073624FECF}" srcOrd="2" destOrd="0" parTransId="{CECD8C87-F654-440D-9C10-838C0DD8D193}" sibTransId="{87E22AEE-9BD3-4056-8B57-C83A58F462ED}"/>
    <dgm:cxn modelId="{D3EB3990-06E3-1242-8750-AF6293813919}" type="presOf" srcId="{7AA080B1-AB93-4D05-AFA1-912BC009E245}" destId="{974C4026-B69B-4025-9F02-ED933C976123}" srcOrd="0" destOrd="0" presId="urn:microsoft.com/office/officeart/2005/8/layout/radial4"/>
    <dgm:cxn modelId="{0EBAD6B6-0D08-4250-B07D-C678F61E6F81}" srcId="{B936C2DA-D8DF-4A67-8FFD-8D37F7182D40}" destId="{0CF3E35E-8339-4BAA-842F-BCFA611C9584}" srcOrd="0" destOrd="0" parTransId="{FF7A6EEF-C167-489E-AF80-F9519B6B9F3D}" sibTransId="{5FE5FA64-01CA-42DE-9F76-D4E95AAA1964}"/>
    <dgm:cxn modelId="{0776B1BA-3CE8-224D-8872-A635F0A012A5}" type="presOf" srcId="{51668EC5-EA9F-4504-9D6B-0ADD03C698D6}" destId="{E44924A5-4CF0-4917-8B68-1E841570E2C0}" srcOrd="0" destOrd="0" presId="urn:microsoft.com/office/officeart/2005/8/layout/radial4"/>
    <dgm:cxn modelId="{665D0ABB-5E06-034F-9BA2-400B135DCB3B}" type="presOf" srcId="{FF7A6EEF-C167-489E-AF80-F9519B6B9F3D}" destId="{3441E2D0-57F8-48FE-836A-834308D8DE73}" srcOrd="0" destOrd="0" presId="urn:microsoft.com/office/officeart/2005/8/layout/radial4"/>
    <dgm:cxn modelId="{5BB00BBC-FFB7-7A44-B21D-5201A0DDF803}" type="presOf" srcId="{3B03F62E-3B89-406C-B266-288D4936DE15}" destId="{20BAF704-9621-4F82-AC7E-781BD09671EE}" srcOrd="0" destOrd="0" presId="urn:microsoft.com/office/officeart/2005/8/layout/radial4"/>
    <dgm:cxn modelId="{48C228C8-016C-A94D-8575-8BADAFA129C2}" type="presOf" srcId="{1BC43927-5371-41B6-981B-CA5A0ECC3BB3}" destId="{92321CBB-5553-4291-B865-FA5FE6A1F564}" srcOrd="0" destOrd="0" presId="urn:microsoft.com/office/officeart/2005/8/layout/radial4"/>
    <dgm:cxn modelId="{851D53B1-3897-2348-8327-88AED0E1A8B8}" type="presParOf" srcId="{92321CBB-5553-4291-B865-FA5FE6A1F564}" destId="{88E1A237-1A3C-44A4-A5D3-E5DD29B44EA6}" srcOrd="0" destOrd="0" presId="urn:microsoft.com/office/officeart/2005/8/layout/radial4"/>
    <dgm:cxn modelId="{BB5715CE-A8AD-F442-920A-813DCFDC1FE5}" type="presParOf" srcId="{92321CBB-5553-4291-B865-FA5FE6A1F564}" destId="{3441E2D0-57F8-48FE-836A-834308D8DE73}" srcOrd="1" destOrd="0" presId="urn:microsoft.com/office/officeart/2005/8/layout/radial4"/>
    <dgm:cxn modelId="{94E00F1B-1023-A14B-B543-B75ED00C7BAC}" type="presParOf" srcId="{92321CBB-5553-4291-B865-FA5FE6A1F564}" destId="{122F249A-F76E-436B-8575-C17E95926FE7}" srcOrd="2" destOrd="0" presId="urn:microsoft.com/office/officeart/2005/8/layout/radial4"/>
    <dgm:cxn modelId="{DDEA8061-8801-FE49-86C7-B2BD113E543A}" type="presParOf" srcId="{92321CBB-5553-4291-B865-FA5FE6A1F564}" destId="{E44924A5-4CF0-4917-8B68-1E841570E2C0}" srcOrd="3" destOrd="0" presId="urn:microsoft.com/office/officeart/2005/8/layout/radial4"/>
    <dgm:cxn modelId="{ACB953C7-DD38-8A43-A454-73C74E5B1C92}" type="presParOf" srcId="{92321CBB-5553-4291-B865-FA5FE6A1F564}" destId="{7C16B470-C2A7-4C09-8918-770643C185E5}" srcOrd="4" destOrd="0" presId="urn:microsoft.com/office/officeart/2005/8/layout/radial4"/>
    <dgm:cxn modelId="{346A3969-DF20-9940-8C40-6B460DDC805C}" type="presParOf" srcId="{92321CBB-5553-4291-B865-FA5FE6A1F564}" destId="{F6A5C1C7-112D-4579-993B-ED5593550FDF}" srcOrd="5" destOrd="0" presId="urn:microsoft.com/office/officeart/2005/8/layout/radial4"/>
    <dgm:cxn modelId="{4FF45935-024D-434D-BC1F-2455CB5EB1FC}" type="presParOf" srcId="{92321CBB-5553-4291-B865-FA5FE6A1F564}" destId="{684E788E-65B1-45A9-8B0F-8C4ED4D4A25D}" srcOrd="6" destOrd="0" presId="urn:microsoft.com/office/officeart/2005/8/layout/radial4"/>
    <dgm:cxn modelId="{6D0A9374-3432-D147-AE43-88248FAC8FEF}" type="presParOf" srcId="{92321CBB-5553-4291-B865-FA5FE6A1F564}" destId="{974C4026-B69B-4025-9F02-ED933C976123}" srcOrd="7" destOrd="0" presId="urn:microsoft.com/office/officeart/2005/8/layout/radial4"/>
    <dgm:cxn modelId="{C4F78D25-9E4A-674E-BE40-27CF3D6210D4}" type="presParOf" srcId="{92321CBB-5553-4291-B865-FA5FE6A1F564}" destId="{20BAF704-9621-4F82-AC7E-781BD09671E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03F0FC-D468-4123-BB59-F0676E7897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k-SK"/>
        </a:p>
      </dgm:t>
    </dgm:pt>
    <dgm:pt modelId="{1DCE921D-FB54-4BB0-9293-9D1155B3E080}">
      <dgm:prSet phldrT="[Text]"/>
      <dgm:spPr>
        <a:xfrm>
          <a:off x="1173" y="345327"/>
          <a:ext cx="1144607" cy="453769"/>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privacy and personal data</a:t>
          </a:r>
        </a:p>
      </dgm:t>
    </dgm:pt>
    <dgm:pt modelId="{60CFCB06-3822-4F55-8B57-16BD02A68C9B}" type="parTrans" cxnId="{5402BD43-E8DE-4E28-86E1-CC3E5D4E5C17}">
      <dgm:prSet/>
      <dgm:spPr/>
      <dgm:t>
        <a:bodyPr/>
        <a:lstStyle/>
        <a:p>
          <a:endParaRPr lang="sk-SK"/>
        </a:p>
      </dgm:t>
    </dgm:pt>
    <dgm:pt modelId="{F87F2B11-178D-47BC-AC67-2BC2597DAB07}" type="sibTrans" cxnId="{5402BD43-E8DE-4E28-86E1-CC3E5D4E5C17}">
      <dgm:prSet/>
      <dgm:spPr/>
      <dgm:t>
        <a:bodyPr/>
        <a:lstStyle/>
        <a:p>
          <a:endParaRPr lang="sk-SK"/>
        </a:p>
      </dgm:t>
    </dgm:pt>
    <dgm:pt modelId="{AB5F0903-2C06-48B2-87D6-C8F83E9D3FB1}">
      <dgm:prSet phldrT="[Text]"/>
      <dgm:spPr>
        <a:xfrm>
          <a:off x="1173"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protection</a:t>
          </a:r>
          <a:endParaRPr lang="sk-SK" dirty="0">
            <a:solidFill>
              <a:sysClr val="windowText" lastClr="000000">
                <a:hueOff val="0"/>
                <a:satOff val="0"/>
                <a:lumOff val="0"/>
                <a:alphaOff val="0"/>
              </a:sysClr>
            </a:solidFill>
            <a:latin typeface="Calibri" panose="020F0502020204030204"/>
            <a:ea typeface="+mn-ea"/>
            <a:cs typeface="+mn-cs"/>
          </a:endParaRPr>
        </a:p>
      </dgm:t>
    </dgm:pt>
    <dgm:pt modelId="{BDFD3CC4-64D8-40FC-84C4-D7788BE0D8AA}" type="parTrans" cxnId="{D55D85FF-C298-4C1A-81D9-C565EFCDF838}">
      <dgm:prSet/>
      <dgm:spPr/>
      <dgm:t>
        <a:bodyPr/>
        <a:lstStyle/>
        <a:p>
          <a:endParaRPr lang="sk-SK"/>
        </a:p>
      </dgm:t>
    </dgm:pt>
    <dgm:pt modelId="{BCCE2A28-E96B-4F73-91CC-8E7A61ED178C}" type="sibTrans" cxnId="{D55D85FF-C298-4C1A-81D9-C565EFCDF838}">
      <dgm:prSet/>
      <dgm:spPr/>
      <dgm:t>
        <a:bodyPr/>
        <a:lstStyle/>
        <a:p>
          <a:endParaRPr lang="sk-SK"/>
        </a:p>
      </dgm:t>
    </dgm:pt>
    <dgm:pt modelId="{49752315-0201-411D-A065-51F95272B184}">
      <dgm:prSet phldrT="[Text]"/>
      <dgm:spPr>
        <a:xfrm>
          <a:off x="1306026" y="345327"/>
          <a:ext cx="1144607" cy="453769"/>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information technologies and artificial  intelligence</a:t>
          </a:r>
        </a:p>
      </dgm:t>
    </dgm:pt>
    <dgm:pt modelId="{3DEE93F1-5647-4716-BF68-AF69E4F21B4C}" type="parTrans" cxnId="{E81E20C8-274C-402B-92FC-607584FF6D94}">
      <dgm:prSet/>
      <dgm:spPr/>
      <dgm:t>
        <a:bodyPr/>
        <a:lstStyle/>
        <a:p>
          <a:endParaRPr lang="sk-SK"/>
        </a:p>
      </dgm:t>
    </dgm:pt>
    <dgm:pt modelId="{CC26BF76-506F-40C6-B39C-BC413D6E5866}" type="sibTrans" cxnId="{E81E20C8-274C-402B-92FC-607584FF6D94}">
      <dgm:prSet/>
      <dgm:spPr/>
      <dgm:t>
        <a:bodyPr/>
        <a:lstStyle/>
        <a:p>
          <a:endParaRPr lang="sk-SK"/>
        </a:p>
      </dgm:t>
    </dgm:pt>
    <dgm:pt modelId="{6DEE22A5-7A33-4DE0-B9D7-6720084E4BDB}">
      <dgm:prSet phldrT="[Text]"/>
      <dgm:spPr>
        <a:xfrm>
          <a:off x="1306026"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human governance, quality of data</a:t>
          </a:r>
        </a:p>
      </dgm:t>
    </dgm:pt>
    <dgm:pt modelId="{883D417E-E20C-4945-97C2-31241422090A}" type="parTrans" cxnId="{7BDC4E58-4140-4D06-BA11-5224A59ED3BA}">
      <dgm:prSet/>
      <dgm:spPr/>
      <dgm:t>
        <a:bodyPr/>
        <a:lstStyle/>
        <a:p>
          <a:endParaRPr lang="sk-SK"/>
        </a:p>
      </dgm:t>
    </dgm:pt>
    <dgm:pt modelId="{46BED70E-38B3-453B-96AA-E14AF4E46B1A}" type="sibTrans" cxnId="{7BDC4E58-4140-4D06-BA11-5224A59ED3BA}">
      <dgm:prSet/>
      <dgm:spPr/>
      <dgm:t>
        <a:bodyPr/>
        <a:lstStyle/>
        <a:p>
          <a:endParaRPr lang="sk-SK"/>
        </a:p>
      </dgm:t>
    </dgm:pt>
    <dgm:pt modelId="{B1AED8EA-45CD-4F6D-9896-FC8D757433B7}">
      <dgm:prSet phldrT="[Text]"/>
      <dgm:spPr>
        <a:xfrm>
          <a:off x="1306026"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benefits for people, transparency</a:t>
          </a:r>
        </a:p>
      </dgm:t>
    </dgm:pt>
    <dgm:pt modelId="{C0642B9F-4758-4F51-B4A1-56F75E60ADE3}" type="parTrans" cxnId="{39204A17-E5BF-4B71-8689-A8ACB8EE48DD}">
      <dgm:prSet/>
      <dgm:spPr/>
      <dgm:t>
        <a:bodyPr/>
        <a:lstStyle/>
        <a:p>
          <a:endParaRPr lang="sk-SK"/>
        </a:p>
      </dgm:t>
    </dgm:pt>
    <dgm:pt modelId="{94F33554-E031-475E-8FC3-F7FC78849B59}" type="sibTrans" cxnId="{39204A17-E5BF-4B71-8689-A8ACB8EE48DD}">
      <dgm:prSet/>
      <dgm:spPr/>
      <dgm:t>
        <a:bodyPr/>
        <a:lstStyle/>
        <a:p>
          <a:endParaRPr lang="sk-SK"/>
        </a:p>
      </dgm:t>
    </dgm:pt>
    <dgm:pt modelId="{DB5207C9-B778-4D20-B775-039ABC4562D8}">
      <dgm:prSet phldrT="[Text]"/>
      <dgm:spPr>
        <a:xfrm>
          <a:off x="2610878" y="345327"/>
          <a:ext cx="1144607" cy="453769"/>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disinformation</a:t>
          </a:r>
        </a:p>
      </dgm:t>
    </dgm:pt>
    <dgm:pt modelId="{FDD05290-9AF1-4236-8622-912522E934AD}" type="parTrans" cxnId="{1CFC67C3-3C84-49F9-85FB-EC28AC264FF7}">
      <dgm:prSet/>
      <dgm:spPr/>
      <dgm:t>
        <a:bodyPr/>
        <a:lstStyle/>
        <a:p>
          <a:endParaRPr lang="sk-SK"/>
        </a:p>
      </dgm:t>
    </dgm:pt>
    <dgm:pt modelId="{B82C6853-3A08-4D87-BC63-8C3B9BF369E3}" type="sibTrans" cxnId="{1CFC67C3-3C84-49F9-85FB-EC28AC264FF7}">
      <dgm:prSet/>
      <dgm:spPr/>
      <dgm:t>
        <a:bodyPr/>
        <a:lstStyle/>
        <a:p>
          <a:endParaRPr lang="sk-SK"/>
        </a:p>
      </dgm:t>
    </dgm:pt>
    <dgm:pt modelId="{3DE23921-F30E-4898-8CB2-CDB092AF40C3}">
      <dgm:prSet phldrT="[Text]"/>
      <dgm:spPr>
        <a:xfrm>
          <a:off x="2610878"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accuracy of information</a:t>
          </a:r>
        </a:p>
      </dgm:t>
    </dgm:pt>
    <dgm:pt modelId="{7CDC4216-AC0D-4A47-B400-1BCDCF441936}" type="parTrans" cxnId="{1E4EA428-A401-4A44-AAF5-905F96F6DBF1}">
      <dgm:prSet/>
      <dgm:spPr/>
      <dgm:t>
        <a:bodyPr/>
        <a:lstStyle/>
        <a:p>
          <a:endParaRPr lang="sk-SK"/>
        </a:p>
      </dgm:t>
    </dgm:pt>
    <dgm:pt modelId="{9F20DDB0-BBB8-499F-B47B-9FB05219AECF}" type="sibTrans" cxnId="{1E4EA428-A401-4A44-AAF5-905F96F6DBF1}">
      <dgm:prSet/>
      <dgm:spPr/>
      <dgm:t>
        <a:bodyPr/>
        <a:lstStyle/>
        <a:p>
          <a:endParaRPr lang="sk-SK"/>
        </a:p>
      </dgm:t>
    </dgm:pt>
    <dgm:pt modelId="{DE7D045D-7AEA-402F-B02F-5FDD0246975D}">
      <dgm:prSet phldrT="[Text]"/>
      <dgm:spPr>
        <a:xfrm>
          <a:off x="2610878"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false news, verification of truth, information literacy </a:t>
          </a:r>
        </a:p>
      </dgm:t>
    </dgm:pt>
    <dgm:pt modelId="{D24F0723-092A-4780-A24F-606463F86F03}" type="parTrans" cxnId="{721F13C3-97D0-4D62-B31B-2EC4D9AA2AD0}">
      <dgm:prSet/>
      <dgm:spPr/>
      <dgm:t>
        <a:bodyPr/>
        <a:lstStyle/>
        <a:p>
          <a:endParaRPr lang="sk-SK"/>
        </a:p>
      </dgm:t>
    </dgm:pt>
    <dgm:pt modelId="{6B5D5452-E302-4838-AFA7-B989378DAF74}" type="sibTrans" cxnId="{721F13C3-97D0-4D62-B31B-2EC4D9AA2AD0}">
      <dgm:prSet/>
      <dgm:spPr/>
      <dgm:t>
        <a:bodyPr/>
        <a:lstStyle/>
        <a:p>
          <a:endParaRPr lang="sk-SK"/>
        </a:p>
      </dgm:t>
    </dgm:pt>
    <dgm:pt modelId="{1B09C636-4C85-46BC-8062-7CFA5548D025}">
      <dgm:prSet phldrT="[Text]"/>
      <dgm:spPr>
        <a:xfrm>
          <a:off x="1173" y="799096"/>
          <a:ext cx="1144607" cy="7701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security</a:t>
          </a:r>
        </a:p>
      </dgm:t>
    </dgm:pt>
    <dgm:pt modelId="{BBD2F770-3D3C-4357-9226-4EAC32337247}" type="parTrans" cxnId="{24660DD6-A778-4320-90D1-A09D37620A74}">
      <dgm:prSet/>
      <dgm:spPr/>
      <dgm:t>
        <a:bodyPr/>
        <a:lstStyle/>
        <a:p>
          <a:endParaRPr lang="sk-SK"/>
        </a:p>
      </dgm:t>
    </dgm:pt>
    <dgm:pt modelId="{E6FFA20B-054C-439F-801D-A6FC5E936509}" type="sibTrans" cxnId="{24660DD6-A778-4320-90D1-A09D37620A74}">
      <dgm:prSet/>
      <dgm:spPr/>
      <dgm:t>
        <a:bodyPr/>
        <a:lstStyle/>
        <a:p>
          <a:endParaRPr lang="sk-SK"/>
        </a:p>
      </dgm:t>
    </dgm:pt>
    <dgm:pt modelId="{64CF2801-46E8-4D12-A50F-ACDE0B0997A2}" type="pres">
      <dgm:prSet presAssocID="{3403F0FC-D468-4123-BB59-F0676E7897DE}" presName="Name0" presStyleCnt="0">
        <dgm:presLayoutVars>
          <dgm:dir/>
          <dgm:animLvl val="lvl"/>
          <dgm:resizeHandles val="exact"/>
        </dgm:presLayoutVars>
      </dgm:prSet>
      <dgm:spPr/>
    </dgm:pt>
    <dgm:pt modelId="{527974C2-5218-41BD-8FB3-1073C3887E4F}" type="pres">
      <dgm:prSet presAssocID="{1DCE921D-FB54-4BB0-9293-9D1155B3E080}" presName="composite" presStyleCnt="0"/>
      <dgm:spPr/>
    </dgm:pt>
    <dgm:pt modelId="{001F131B-456F-4F93-B6B4-5735495FA89E}" type="pres">
      <dgm:prSet presAssocID="{1DCE921D-FB54-4BB0-9293-9D1155B3E080}" presName="parTx" presStyleLbl="alignNode1" presStyleIdx="0" presStyleCnt="3">
        <dgm:presLayoutVars>
          <dgm:chMax val="0"/>
          <dgm:chPref val="0"/>
          <dgm:bulletEnabled val="1"/>
        </dgm:presLayoutVars>
      </dgm:prSet>
      <dgm:spPr/>
    </dgm:pt>
    <dgm:pt modelId="{1B736AD8-C5E9-443B-A3FF-912B30A1D6E4}" type="pres">
      <dgm:prSet presAssocID="{1DCE921D-FB54-4BB0-9293-9D1155B3E080}" presName="desTx" presStyleLbl="alignAccFollowNode1" presStyleIdx="0" presStyleCnt="3">
        <dgm:presLayoutVars>
          <dgm:bulletEnabled val="1"/>
        </dgm:presLayoutVars>
      </dgm:prSet>
      <dgm:spPr/>
    </dgm:pt>
    <dgm:pt modelId="{D660ED3C-1FBB-4709-8F6C-9323133179E1}" type="pres">
      <dgm:prSet presAssocID="{F87F2B11-178D-47BC-AC67-2BC2597DAB07}" presName="space" presStyleCnt="0"/>
      <dgm:spPr/>
    </dgm:pt>
    <dgm:pt modelId="{6C305F4C-158C-4635-A4EE-775B9B574BA5}" type="pres">
      <dgm:prSet presAssocID="{49752315-0201-411D-A065-51F95272B184}" presName="composite" presStyleCnt="0"/>
      <dgm:spPr/>
    </dgm:pt>
    <dgm:pt modelId="{BE23C281-6A90-4CEF-953A-BADDA5C5F86A}" type="pres">
      <dgm:prSet presAssocID="{49752315-0201-411D-A065-51F95272B184}" presName="parTx" presStyleLbl="alignNode1" presStyleIdx="1" presStyleCnt="3">
        <dgm:presLayoutVars>
          <dgm:chMax val="0"/>
          <dgm:chPref val="0"/>
          <dgm:bulletEnabled val="1"/>
        </dgm:presLayoutVars>
      </dgm:prSet>
      <dgm:spPr/>
    </dgm:pt>
    <dgm:pt modelId="{584F3120-B517-481A-B2D1-9FBAFAB5C5E8}" type="pres">
      <dgm:prSet presAssocID="{49752315-0201-411D-A065-51F95272B184}" presName="desTx" presStyleLbl="alignAccFollowNode1" presStyleIdx="1" presStyleCnt="3">
        <dgm:presLayoutVars>
          <dgm:bulletEnabled val="1"/>
        </dgm:presLayoutVars>
      </dgm:prSet>
      <dgm:spPr/>
    </dgm:pt>
    <dgm:pt modelId="{FB57BD0F-CEA4-4A35-9401-57BB97B51F44}" type="pres">
      <dgm:prSet presAssocID="{CC26BF76-506F-40C6-B39C-BC413D6E5866}" presName="space" presStyleCnt="0"/>
      <dgm:spPr/>
    </dgm:pt>
    <dgm:pt modelId="{082D4317-7969-4BE8-A18B-B13F741EB3DC}" type="pres">
      <dgm:prSet presAssocID="{DB5207C9-B778-4D20-B775-039ABC4562D8}" presName="composite" presStyleCnt="0"/>
      <dgm:spPr/>
    </dgm:pt>
    <dgm:pt modelId="{5E4B36E7-C90B-48E5-94FB-DAAD6DAB7EEC}" type="pres">
      <dgm:prSet presAssocID="{DB5207C9-B778-4D20-B775-039ABC4562D8}" presName="parTx" presStyleLbl="alignNode1" presStyleIdx="2" presStyleCnt="3">
        <dgm:presLayoutVars>
          <dgm:chMax val="0"/>
          <dgm:chPref val="0"/>
          <dgm:bulletEnabled val="1"/>
        </dgm:presLayoutVars>
      </dgm:prSet>
      <dgm:spPr/>
    </dgm:pt>
    <dgm:pt modelId="{63A3ADAA-2FDC-40BD-97DC-170F3D52386B}" type="pres">
      <dgm:prSet presAssocID="{DB5207C9-B778-4D20-B775-039ABC4562D8}" presName="desTx" presStyleLbl="alignAccFollowNode1" presStyleIdx="2" presStyleCnt="3">
        <dgm:presLayoutVars>
          <dgm:bulletEnabled val="1"/>
        </dgm:presLayoutVars>
      </dgm:prSet>
      <dgm:spPr/>
    </dgm:pt>
  </dgm:ptLst>
  <dgm:cxnLst>
    <dgm:cxn modelId="{2B296F0A-96CB-434C-934F-0F1F54D89E70}" type="presOf" srcId="{1DCE921D-FB54-4BB0-9293-9D1155B3E080}" destId="{001F131B-456F-4F93-B6B4-5735495FA89E}" srcOrd="0" destOrd="0" presId="urn:microsoft.com/office/officeart/2005/8/layout/hList1"/>
    <dgm:cxn modelId="{39204A17-E5BF-4B71-8689-A8ACB8EE48DD}" srcId="{49752315-0201-411D-A065-51F95272B184}" destId="{B1AED8EA-45CD-4F6D-9896-FC8D757433B7}" srcOrd="1" destOrd="0" parTransId="{C0642B9F-4758-4F51-B4A1-56F75E60ADE3}" sibTransId="{94F33554-E031-475E-8FC3-F7FC78849B59}"/>
    <dgm:cxn modelId="{7E581F20-709C-4E14-B7E9-FE94E0B9AE36}" type="presOf" srcId="{49752315-0201-411D-A065-51F95272B184}" destId="{BE23C281-6A90-4CEF-953A-BADDA5C5F86A}" srcOrd="0" destOrd="0" presId="urn:microsoft.com/office/officeart/2005/8/layout/hList1"/>
    <dgm:cxn modelId="{1E4EA428-A401-4A44-AAF5-905F96F6DBF1}" srcId="{DB5207C9-B778-4D20-B775-039ABC4562D8}" destId="{3DE23921-F30E-4898-8CB2-CDB092AF40C3}" srcOrd="0" destOrd="0" parTransId="{7CDC4216-AC0D-4A47-B400-1BCDCF441936}" sibTransId="{9F20DDB0-BBB8-499F-B47B-9FB05219AECF}"/>
    <dgm:cxn modelId="{A1B96933-4DAC-4F65-BE1C-B1B9BBC7ACD0}" type="presOf" srcId="{1B09C636-4C85-46BC-8062-7CFA5548D025}" destId="{1B736AD8-C5E9-443B-A3FF-912B30A1D6E4}" srcOrd="0" destOrd="1" presId="urn:microsoft.com/office/officeart/2005/8/layout/hList1"/>
    <dgm:cxn modelId="{8BF44142-464B-4005-89A6-D77078C6EAD4}" type="presOf" srcId="{6DEE22A5-7A33-4DE0-B9D7-6720084E4BDB}" destId="{584F3120-B517-481A-B2D1-9FBAFAB5C5E8}" srcOrd="0" destOrd="0" presId="urn:microsoft.com/office/officeart/2005/8/layout/hList1"/>
    <dgm:cxn modelId="{5402BD43-E8DE-4E28-86E1-CC3E5D4E5C17}" srcId="{3403F0FC-D468-4123-BB59-F0676E7897DE}" destId="{1DCE921D-FB54-4BB0-9293-9D1155B3E080}" srcOrd="0" destOrd="0" parTransId="{60CFCB06-3822-4F55-8B57-16BD02A68C9B}" sibTransId="{F87F2B11-178D-47BC-AC67-2BC2597DAB07}"/>
    <dgm:cxn modelId="{A5A4C947-C361-4D44-8406-15F49DAE6BD3}" type="presOf" srcId="{3403F0FC-D468-4123-BB59-F0676E7897DE}" destId="{64CF2801-46E8-4D12-A50F-ACDE0B0997A2}" srcOrd="0" destOrd="0" presId="urn:microsoft.com/office/officeart/2005/8/layout/hList1"/>
    <dgm:cxn modelId="{59B6126A-FB20-4399-9915-C36BEDEB4446}" type="presOf" srcId="{AB5F0903-2C06-48B2-87D6-C8F83E9D3FB1}" destId="{1B736AD8-C5E9-443B-A3FF-912B30A1D6E4}" srcOrd="0" destOrd="0" presId="urn:microsoft.com/office/officeart/2005/8/layout/hList1"/>
    <dgm:cxn modelId="{7BDC4E58-4140-4D06-BA11-5224A59ED3BA}" srcId="{49752315-0201-411D-A065-51F95272B184}" destId="{6DEE22A5-7A33-4DE0-B9D7-6720084E4BDB}" srcOrd="0" destOrd="0" parTransId="{883D417E-E20C-4945-97C2-31241422090A}" sibTransId="{46BED70E-38B3-453B-96AA-E14AF4E46B1A}"/>
    <dgm:cxn modelId="{88547694-21E1-4FB0-A998-FFACC8872608}" type="presOf" srcId="{DB5207C9-B778-4D20-B775-039ABC4562D8}" destId="{5E4B36E7-C90B-48E5-94FB-DAAD6DAB7EEC}" srcOrd="0" destOrd="0" presId="urn:microsoft.com/office/officeart/2005/8/layout/hList1"/>
    <dgm:cxn modelId="{5D6FAA9C-5FCB-4616-AD8D-7A49DA299B71}" type="presOf" srcId="{DE7D045D-7AEA-402F-B02F-5FDD0246975D}" destId="{63A3ADAA-2FDC-40BD-97DC-170F3D52386B}" srcOrd="0" destOrd="1" presId="urn:microsoft.com/office/officeart/2005/8/layout/hList1"/>
    <dgm:cxn modelId="{82D3A1B8-641B-4BE6-AC91-643CD2614149}" type="presOf" srcId="{3DE23921-F30E-4898-8CB2-CDB092AF40C3}" destId="{63A3ADAA-2FDC-40BD-97DC-170F3D52386B}" srcOrd="0" destOrd="0" presId="urn:microsoft.com/office/officeart/2005/8/layout/hList1"/>
    <dgm:cxn modelId="{208A0BBD-FB03-457B-893C-9607259E02CC}" type="presOf" srcId="{B1AED8EA-45CD-4F6D-9896-FC8D757433B7}" destId="{584F3120-B517-481A-B2D1-9FBAFAB5C5E8}" srcOrd="0" destOrd="1" presId="urn:microsoft.com/office/officeart/2005/8/layout/hList1"/>
    <dgm:cxn modelId="{721F13C3-97D0-4D62-B31B-2EC4D9AA2AD0}" srcId="{DB5207C9-B778-4D20-B775-039ABC4562D8}" destId="{DE7D045D-7AEA-402F-B02F-5FDD0246975D}" srcOrd="1" destOrd="0" parTransId="{D24F0723-092A-4780-A24F-606463F86F03}" sibTransId="{6B5D5452-E302-4838-AFA7-B989378DAF74}"/>
    <dgm:cxn modelId="{1CFC67C3-3C84-49F9-85FB-EC28AC264FF7}" srcId="{3403F0FC-D468-4123-BB59-F0676E7897DE}" destId="{DB5207C9-B778-4D20-B775-039ABC4562D8}" srcOrd="2" destOrd="0" parTransId="{FDD05290-9AF1-4236-8622-912522E934AD}" sibTransId="{B82C6853-3A08-4D87-BC63-8C3B9BF369E3}"/>
    <dgm:cxn modelId="{E81E20C8-274C-402B-92FC-607584FF6D94}" srcId="{3403F0FC-D468-4123-BB59-F0676E7897DE}" destId="{49752315-0201-411D-A065-51F95272B184}" srcOrd="1" destOrd="0" parTransId="{3DEE93F1-5647-4716-BF68-AF69E4F21B4C}" sibTransId="{CC26BF76-506F-40C6-B39C-BC413D6E5866}"/>
    <dgm:cxn modelId="{24660DD6-A778-4320-90D1-A09D37620A74}" srcId="{1DCE921D-FB54-4BB0-9293-9D1155B3E080}" destId="{1B09C636-4C85-46BC-8062-7CFA5548D025}" srcOrd="1" destOrd="0" parTransId="{BBD2F770-3D3C-4357-9226-4EAC32337247}" sibTransId="{E6FFA20B-054C-439F-801D-A6FC5E936509}"/>
    <dgm:cxn modelId="{D55D85FF-C298-4C1A-81D9-C565EFCDF838}" srcId="{1DCE921D-FB54-4BB0-9293-9D1155B3E080}" destId="{AB5F0903-2C06-48B2-87D6-C8F83E9D3FB1}" srcOrd="0" destOrd="0" parTransId="{BDFD3CC4-64D8-40FC-84C4-D7788BE0D8AA}" sibTransId="{BCCE2A28-E96B-4F73-91CC-8E7A61ED178C}"/>
    <dgm:cxn modelId="{B2DA3F5A-E409-409F-BAC9-368069847567}" type="presParOf" srcId="{64CF2801-46E8-4D12-A50F-ACDE0B0997A2}" destId="{527974C2-5218-41BD-8FB3-1073C3887E4F}" srcOrd="0" destOrd="0" presId="urn:microsoft.com/office/officeart/2005/8/layout/hList1"/>
    <dgm:cxn modelId="{EA7398A8-F205-41E4-9A34-5450D707F21B}" type="presParOf" srcId="{527974C2-5218-41BD-8FB3-1073C3887E4F}" destId="{001F131B-456F-4F93-B6B4-5735495FA89E}" srcOrd="0" destOrd="0" presId="urn:microsoft.com/office/officeart/2005/8/layout/hList1"/>
    <dgm:cxn modelId="{FCCC5254-02F0-4A2A-9D46-F6B130FC54E5}" type="presParOf" srcId="{527974C2-5218-41BD-8FB3-1073C3887E4F}" destId="{1B736AD8-C5E9-443B-A3FF-912B30A1D6E4}" srcOrd="1" destOrd="0" presId="urn:microsoft.com/office/officeart/2005/8/layout/hList1"/>
    <dgm:cxn modelId="{F6EF5307-E83A-4C6E-B157-89124C33DF23}" type="presParOf" srcId="{64CF2801-46E8-4D12-A50F-ACDE0B0997A2}" destId="{D660ED3C-1FBB-4709-8F6C-9323133179E1}" srcOrd="1" destOrd="0" presId="urn:microsoft.com/office/officeart/2005/8/layout/hList1"/>
    <dgm:cxn modelId="{EF1DC8E3-F16A-448D-8C7E-EBF0AB914A2E}" type="presParOf" srcId="{64CF2801-46E8-4D12-A50F-ACDE0B0997A2}" destId="{6C305F4C-158C-4635-A4EE-775B9B574BA5}" srcOrd="2" destOrd="0" presId="urn:microsoft.com/office/officeart/2005/8/layout/hList1"/>
    <dgm:cxn modelId="{A03E67A7-DB49-4962-9605-12C097F3A1AA}" type="presParOf" srcId="{6C305F4C-158C-4635-A4EE-775B9B574BA5}" destId="{BE23C281-6A90-4CEF-953A-BADDA5C5F86A}" srcOrd="0" destOrd="0" presId="urn:microsoft.com/office/officeart/2005/8/layout/hList1"/>
    <dgm:cxn modelId="{BA37EF8E-DEA5-464A-A784-AE321B5EB2E0}" type="presParOf" srcId="{6C305F4C-158C-4635-A4EE-775B9B574BA5}" destId="{584F3120-B517-481A-B2D1-9FBAFAB5C5E8}" srcOrd="1" destOrd="0" presId="urn:microsoft.com/office/officeart/2005/8/layout/hList1"/>
    <dgm:cxn modelId="{ED0254D9-592A-47C3-B00C-F52977C84BBA}" type="presParOf" srcId="{64CF2801-46E8-4D12-A50F-ACDE0B0997A2}" destId="{FB57BD0F-CEA4-4A35-9401-57BB97B51F44}" srcOrd="3" destOrd="0" presId="urn:microsoft.com/office/officeart/2005/8/layout/hList1"/>
    <dgm:cxn modelId="{3F4A972F-B95E-40AC-AEF8-71A587540CEA}" type="presParOf" srcId="{64CF2801-46E8-4D12-A50F-ACDE0B0997A2}" destId="{082D4317-7969-4BE8-A18B-B13F741EB3DC}" srcOrd="4" destOrd="0" presId="urn:microsoft.com/office/officeart/2005/8/layout/hList1"/>
    <dgm:cxn modelId="{FF41C226-D9FE-47AB-856A-215CFF4C51CD}" type="presParOf" srcId="{082D4317-7969-4BE8-A18B-B13F741EB3DC}" destId="{5E4B36E7-C90B-48E5-94FB-DAAD6DAB7EEC}" srcOrd="0" destOrd="0" presId="urn:microsoft.com/office/officeart/2005/8/layout/hList1"/>
    <dgm:cxn modelId="{4742E199-0B81-49DE-AA21-6808113922E3}" type="presParOf" srcId="{082D4317-7969-4BE8-A18B-B13F741EB3DC}" destId="{63A3ADAA-2FDC-40BD-97DC-170F3D5238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F257C-C448-4C2E-8600-4CF77987B7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k-SK"/>
        </a:p>
      </dgm:t>
    </dgm:pt>
    <dgm:pt modelId="{CE1FDA2A-1C63-44D3-9D34-F683B9BA00AF}">
      <dgm:prSet phldrT="[Text]"/>
      <dgm:spPr>
        <a:xfrm>
          <a:off x="1490" y="106650"/>
          <a:ext cx="1453008" cy="2880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lgn="ctr">
            <a:buNone/>
          </a:pPr>
          <a:r>
            <a:rPr lang="sk-SK">
              <a:solidFill>
                <a:sysClr val="window" lastClr="FFFFFF"/>
              </a:solidFill>
              <a:latin typeface="Calibri" panose="020F0502020204030204"/>
              <a:ea typeface="+mn-ea"/>
              <a:cs typeface="+mn-cs"/>
            </a:rPr>
            <a:t>impact on human life</a:t>
          </a:r>
        </a:p>
      </dgm:t>
    </dgm:pt>
    <dgm:pt modelId="{14B2F84D-C652-4DF1-90FD-AA6C48EB3009}" type="parTrans" cxnId="{50C45F6D-554F-4CA7-9518-B456DD4D38A5}">
      <dgm:prSet/>
      <dgm:spPr/>
      <dgm:t>
        <a:bodyPr/>
        <a:lstStyle/>
        <a:p>
          <a:pPr algn="ctr"/>
          <a:endParaRPr lang="sk-SK"/>
        </a:p>
      </dgm:t>
    </dgm:pt>
    <dgm:pt modelId="{EC5CC3A6-8F55-40D0-98C3-CCC513EB0A2E}" type="sibTrans" cxnId="{50C45F6D-554F-4CA7-9518-B456DD4D38A5}">
      <dgm:prSet/>
      <dgm:spPr/>
      <dgm:t>
        <a:bodyPr/>
        <a:lstStyle/>
        <a:p>
          <a:pPr algn="ctr"/>
          <a:endParaRPr lang="sk-SK"/>
        </a:p>
      </dgm:t>
    </dgm:pt>
    <dgm:pt modelId="{4074AF0D-B96B-4060-B986-4E8C79F8A8C7}">
      <dgm:prSet phldrT="[Text]"/>
      <dgm:spPr>
        <a:xfrm>
          <a:off x="1490" y="394650"/>
          <a:ext cx="1453008" cy="72742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lgn="ctr">
            <a:buChar char="•"/>
          </a:pPr>
          <a:r>
            <a:rPr lang="sk-SK">
              <a:solidFill>
                <a:sysClr val="windowText" lastClr="000000">
                  <a:hueOff val="0"/>
                  <a:satOff val="0"/>
                  <a:lumOff val="0"/>
                  <a:alphaOff val="0"/>
                </a:sysClr>
              </a:solidFill>
              <a:latin typeface="Calibri" panose="020F0502020204030204"/>
              <a:ea typeface="+mn-ea"/>
              <a:cs typeface="+mn-cs"/>
            </a:rPr>
            <a:t>personal data, decision-making, checking</a:t>
          </a:r>
        </a:p>
      </dgm:t>
    </dgm:pt>
    <dgm:pt modelId="{C3942A2B-98D2-41C1-8932-44A2425D656F}" type="parTrans" cxnId="{FA47D88F-6AD1-4DE3-9313-D537E139F68B}">
      <dgm:prSet/>
      <dgm:spPr/>
      <dgm:t>
        <a:bodyPr/>
        <a:lstStyle/>
        <a:p>
          <a:pPr algn="ctr"/>
          <a:endParaRPr lang="sk-SK"/>
        </a:p>
      </dgm:t>
    </dgm:pt>
    <dgm:pt modelId="{CF91B006-EDDE-4B1C-A242-35EF988AEF2A}" type="sibTrans" cxnId="{FA47D88F-6AD1-4DE3-9313-D537E139F68B}">
      <dgm:prSet/>
      <dgm:spPr/>
      <dgm:t>
        <a:bodyPr/>
        <a:lstStyle/>
        <a:p>
          <a:pPr algn="ctr"/>
          <a:endParaRPr lang="sk-SK"/>
        </a:p>
      </dgm:t>
    </dgm:pt>
    <dgm:pt modelId="{399438C1-EA6D-48EE-BE88-807918CDB4F9}">
      <dgm:prSet phldrT="[Text]"/>
      <dgm:spPr>
        <a:xfrm>
          <a:off x="1490" y="394650"/>
          <a:ext cx="1453008" cy="72742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lgn="ctr">
            <a:buChar char="•"/>
          </a:pPr>
          <a:r>
            <a:rPr lang="sk-SK" dirty="0">
              <a:solidFill>
                <a:sysClr val="windowText" lastClr="000000">
                  <a:hueOff val="0"/>
                  <a:satOff val="0"/>
                  <a:lumOff val="0"/>
                  <a:alphaOff val="0"/>
                </a:sysClr>
              </a:solidFill>
              <a:latin typeface="Calibri" panose="020F0502020204030204"/>
              <a:ea typeface="+mn-ea"/>
              <a:cs typeface="+mn-cs"/>
            </a:rPr>
            <a:t>monitoring, </a:t>
          </a:r>
          <a:r>
            <a:rPr lang="sk-SK" dirty="0" err="1">
              <a:solidFill>
                <a:sysClr val="windowText" lastClr="000000">
                  <a:hueOff val="0"/>
                  <a:satOff val="0"/>
                  <a:lumOff val="0"/>
                  <a:alphaOff val="0"/>
                </a:sysClr>
              </a:solidFill>
              <a:latin typeface="Calibri" panose="020F0502020204030204"/>
              <a:ea typeface="+mn-ea"/>
              <a:cs typeface="+mn-cs"/>
            </a:rPr>
            <a:t>commercialization</a:t>
          </a:r>
          <a:endParaRPr lang="sk-SK" dirty="0">
            <a:solidFill>
              <a:sysClr val="windowText" lastClr="000000">
                <a:hueOff val="0"/>
                <a:satOff val="0"/>
                <a:lumOff val="0"/>
                <a:alphaOff val="0"/>
              </a:sysClr>
            </a:solidFill>
            <a:latin typeface="Calibri" panose="020F0502020204030204"/>
            <a:ea typeface="+mn-ea"/>
            <a:cs typeface="+mn-cs"/>
          </a:endParaRPr>
        </a:p>
      </dgm:t>
    </dgm:pt>
    <dgm:pt modelId="{DE4B5728-4004-4066-A564-EAAD7F3FFB5C}" type="parTrans" cxnId="{59194CE7-2467-4643-97AA-0DCFE677C0DC}">
      <dgm:prSet/>
      <dgm:spPr/>
      <dgm:t>
        <a:bodyPr/>
        <a:lstStyle/>
        <a:p>
          <a:pPr algn="ctr"/>
          <a:endParaRPr lang="sk-SK"/>
        </a:p>
      </dgm:t>
    </dgm:pt>
    <dgm:pt modelId="{0AFD357C-7EC9-4C7C-B242-8FA5E3478F05}" type="sibTrans" cxnId="{59194CE7-2467-4643-97AA-0DCFE677C0DC}">
      <dgm:prSet/>
      <dgm:spPr/>
      <dgm:t>
        <a:bodyPr/>
        <a:lstStyle/>
        <a:p>
          <a:pPr algn="ctr"/>
          <a:endParaRPr lang="sk-SK"/>
        </a:p>
      </dgm:t>
    </dgm:pt>
    <dgm:pt modelId="{7B5E8156-790C-4F06-8487-308B5CE897B9}">
      <dgm:prSet phldrT="[Text]"/>
      <dgm:spPr>
        <a:xfrm>
          <a:off x="1657920" y="106650"/>
          <a:ext cx="1453008" cy="2880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lgn="ctr">
            <a:buNone/>
          </a:pPr>
          <a:r>
            <a:rPr lang="sk-SK" dirty="0" err="1">
              <a:solidFill>
                <a:sysClr val="window" lastClr="FFFFFF"/>
              </a:solidFill>
              <a:latin typeface="Calibri" panose="020F0502020204030204"/>
              <a:ea typeface="+mn-ea"/>
              <a:cs typeface="+mn-cs"/>
            </a:rPr>
            <a:t>bias</a:t>
          </a:r>
          <a:r>
            <a:rPr lang="sk-SK" dirty="0">
              <a:solidFill>
                <a:sysClr val="window" lastClr="FFFFFF"/>
              </a:solidFill>
              <a:latin typeface="Calibri" panose="020F0502020204030204"/>
              <a:ea typeface="+mn-ea"/>
              <a:cs typeface="+mn-cs"/>
            </a:rPr>
            <a:t> of </a:t>
          </a:r>
          <a:r>
            <a:rPr lang="sk-SK" dirty="0" err="1">
              <a:solidFill>
                <a:sysClr val="window" lastClr="FFFFFF"/>
              </a:solidFill>
              <a:latin typeface="Calibri" panose="020F0502020204030204"/>
              <a:ea typeface="+mn-ea"/>
              <a:cs typeface="+mn-cs"/>
            </a:rPr>
            <a:t>algorithms</a:t>
          </a:r>
          <a:endParaRPr lang="sk-SK" dirty="0">
            <a:solidFill>
              <a:sysClr val="window" lastClr="FFFFFF"/>
            </a:solidFill>
            <a:latin typeface="Calibri" panose="020F0502020204030204"/>
            <a:ea typeface="+mn-ea"/>
            <a:cs typeface="+mn-cs"/>
          </a:endParaRPr>
        </a:p>
      </dgm:t>
    </dgm:pt>
    <dgm:pt modelId="{C4179353-27A8-4925-92CE-A6D0CA50BAAA}" type="parTrans" cxnId="{DAAB4DE3-B635-458D-A41E-ADC6A71F37F1}">
      <dgm:prSet/>
      <dgm:spPr/>
      <dgm:t>
        <a:bodyPr/>
        <a:lstStyle/>
        <a:p>
          <a:pPr algn="ctr"/>
          <a:endParaRPr lang="sk-SK"/>
        </a:p>
      </dgm:t>
    </dgm:pt>
    <dgm:pt modelId="{D2B6B76C-2EB6-405F-B3AD-F02FC71BA6C5}" type="sibTrans" cxnId="{DAAB4DE3-B635-458D-A41E-ADC6A71F37F1}">
      <dgm:prSet/>
      <dgm:spPr/>
      <dgm:t>
        <a:bodyPr/>
        <a:lstStyle/>
        <a:p>
          <a:pPr algn="ctr"/>
          <a:endParaRPr lang="sk-SK"/>
        </a:p>
      </dgm:t>
    </dgm:pt>
    <dgm:pt modelId="{BB2D7388-F197-44F8-B382-3DA43AC421EF}">
      <dgm:prSet phldrT="[Text]"/>
      <dgm:spPr>
        <a:xfrm>
          <a:off x="1657920" y="394650"/>
          <a:ext cx="1453008" cy="72742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lgn="ctr">
            <a:buChar char="•"/>
          </a:pPr>
          <a:r>
            <a:rPr lang="sk-SK">
              <a:solidFill>
                <a:sysClr val="windowText" lastClr="000000">
                  <a:hueOff val="0"/>
                  <a:satOff val="0"/>
                  <a:lumOff val="0"/>
                  <a:alphaOff val="0"/>
                </a:sysClr>
              </a:solidFill>
              <a:latin typeface="Calibri" panose="020F0502020204030204"/>
              <a:ea typeface="+mn-ea"/>
              <a:cs typeface="+mn-cs"/>
            </a:rPr>
            <a:t>transparency, explainability, interpretability</a:t>
          </a:r>
        </a:p>
      </dgm:t>
    </dgm:pt>
    <dgm:pt modelId="{868E3DF9-BD28-408D-89E0-C942E467C9CC}" type="parTrans" cxnId="{D40000FA-A7D3-47E9-B893-525A93320CC3}">
      <dgm:prSet/>
      <dgm:spPr/>
      <dgm:t>
        <a:bodyPr/>
        <a:lstStyle/>
        <a:p>
          <a:pPr algn="ctr"/>
          <a:endParaRPr lang="sk-SK"/>
        </a:p>
      </dgm:t>
    </dgm:pt>
    <dgm:pt modelId="{D6E45CD6-EFD7-4507-8438-62FBEC6BA261}" type="sibTrans" cxnId="{D40000FA-A7D3-47E9-B893-525A93320CC3}">
      <dgm:prSet/>
      <dgm:spPr/>
      <dgm:t>
        <a:bodyPr/>
        <a:lstStyle/>
        <a:p>
          <a:pPr algn="ctr"/>
          <a:endParaRPr lang="sk-SK"/>
        </a:p>
      </dgm:t>
    </dgm:pt>
    <dgm:pt modelId="{D8DD8AEA-357A-4D07-B45A-5F8B247A6933}">
      <dgm:prSet phldrT="[Text]"/>
      <dgm:spPr>
        <a:xfrm>
          <a:off x="1657920" y="394650"/>
          <a:ext cx="1453008" cy="72742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lgn="ctr">
            <a:buChar char="•"/>
          </a:pPr>
          <a:r>
            <a:rPr lang="sk-SK">
              <a:solidFill>
                <a:sysClr val="windowText" lastClr="000000">
                  <a:hueOff val="0"/>
                  <a:satOff val="0"/>
                  <a:lumOff val="0"/>
                  <a:alphaOff val="0"/>
                </a:sysClr>
              </a:solidFill>
              <a:latin typeface="Calibri" panose="020F0502020204030204"/>
              <a:ea typeface="+mn-ea"/>
              <a:cs typeface="+mn-cs"/>
            </a:rPr>
            <a:t>decision-making</a:t>
          </a:r>
        </a:p>
      </dgm:t>
    </dgm:pt>
    <dgm:pt modelId="{420B82A1-4F95-4271-AE0F-C2B617291873}" type="parTrans" cxnId="{155CE801-34C1-4B73-831C-F46216B299C3}">
      <dgm:prSet/>
      <dgm:spPr/>
      <dgm:t>
        <a:bodyPr/>
        <a:lstStyle/>
        <a:p>
          <a:pPr algn="ctr"/>
          <a:endParaRPr lang="sk-SK"/>
        </a:p>
      </dgm:t>
    </dgm:pt>
    <dgm:pt modelId="{AF27A957-5576-45C7-A2A2-FDED81E18276}" type="sibTrans" cxnId="{155CE801-34C1-4B73-831C-F46216B299C3}">
      <dgm:prSet/>
      <dgm:spPr/>
      <dgm:t>
        <a:bodyPr/>
        <a:lstStyle/>
        <a:p>
          <a:pPr algn="ctr"/>
          <a:endParaRPr lang="sk-SK"/>
        </a:p>
      </dgm:t>
    </dgm:pt>
    <dgm:pt modelId="{CF91A16C-161B-40B3-9E4B-47365D2C96F0}">
      <dgm:prSet phldrT="[Text]"/>
      <dgm:spPr>
        <a:xfrm>
          <a:off x="3314350" y="106650"/>
          <a:ext cx="1453008" cy="2880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lgn="ctr">
            <a:buNone/>
          </a:pPr>
          <a:r>
            <a:rPr lang="sk-SK">
              <a:solidFill>
                <a:sysClr val="window" lastClr="FFFFFF"/>
              </a:solidFill>
              <a:latin typeface="Calibri" panose="020F0502020204030204"/>
              <a:ea typeface="+mn-ea"/>
              <a:cs typeface="+mn-cs"/>
            </a:rPr>
            <a:t>control and human management</a:t>
          </a:r>
        </a:p>
      </dgm:t>
    </dgm:pt>
    <dgm:pt modelId="{24C9113B-A304-4C49-981F-A8D02EC5B047}" type="parTrans" cxnId="{E858B95C-6044-4FBF-99EB-0661D211819F}">
      <dgm:prSet/>
      <dgm:spPr/>
      <dgm:t>
        <a:bodyPr/>
        <a:lstStyle/>
        <a:p>
          <a:pPr algn="ctr"/>
          <a:endParaRPr lang="sk-SK"/>
        </a:p>
      </dgm:t>
    </dgm:pt>
    <dgm:pt modelId="{66BFCFCC-C440-4794-A6A4-E6D1A1E48B50}" type="sibTrans" cxnId="{E858B95C-6044-4FBF-99EB-0661D211819F}">
      <dgm:prSet/>
      <dgm:spPr/>
      <dgm:t>
        <a:bodyPr/>
        <a:lstStyle/>
        <a:p>
          <a:pPr algn="ctr"/>
          <a:endParaRPr lang="sk-SK"/>
        </a:p>
      </dgm:t>
    </dgm:pt>
    <dgm:pt modelId="{0228DA76-3D77-42DC-82D5-054AE34FAF1D}">
      <dgm:prSet phldrT="[Text]"/>
      <dgm:spPr>
        <a:xfrm>
          <a:off x="3314350" y="394650"/>
          <a:ext cx="1453008" cy="72742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lgn="ctr">
            <a:buChar char="•"/>
          </a:pPr>
          <a:r>
            <a:rPr lang="sk-SK">
              <a:solidFill>
                <a:sysClr val="windowText" lastClr="000000">
                  <a:hueOff val="0"/>
                  <a:satOff val="0"/>
                  <a:lumOff val="0"/>
                  <a:alphaOff val="0"/>
                </a:sysClr>
              </a:solidFill>
              <a:latin typeface="Calibri" panose="020F0502020204030204"/>
              <a:ea typeface="+mn-ea"/>
              <a:cs typeface="+mn-cs"/>
            </a:rPr>
            <a:t>limitations of freedom and democracy</a:t>
          </a:r>
        </a:p>
      </dgm:t>
    </dgm:pt>
    <dgm:pt modelId="{356CC19B-3D4D-4B8A-86CB-DF0EB2D63D47}" type="parTrans" cxnId="{F05BC45D-2B54-4313-A791-AC0A2EFD4012}">
      <dgm:prSet/>
      <dgm:spPr/>
      <dgm:t>
        <a:bodyPr/>
        <a:lstStyle/>
        <a:p>
          <a:pPr algn="ctr"/>
          <a:endParaRPr lang="sk-SK"/>
        </a:p>
      </dgm:t>
    </dgm:pt>
    <dgm:pt modelId="{3D8164FD-F1B2-4C7D-9C9A-736011D4EC93}" type="sibTrans" cxnId="{F05BC45D-2B54-4313-A791-AC0A2EFD4012}">
      <dgm:prSet/>
      <dgm:spPr/>
      <dgm:t>
        <a:bodyPr/>
        <a:lstStyle/>
        <a:p>
          <a:pPr algn="ctr"/>
          <a:endParaRPr lang="sk-SK"/>
        </a:p>
      </dgm:t>
    </dgm:pt>
    <dgm:pt modelId="{59A9A8E1-A995-4AE4-AA65-8684BE442238}" type="pres">
      <dgm:prSet presAssocID="{E98F257C-C448-4C2E-8600-4CF77987B798}" presName="Name0" presStyleCnt="0">
        <dgm:presLayoutVars>
          <dgm:dir/>
          <dgm:animLvl val="lvl"/>
          <dgm:resizeHandles val="exact"/>
        </dgm:presLayoutVars>
      </dgm:prSet>
      <dgm:spPr/>
    </dgm:pt>
    <dgm:pt modelId="{5C40FA28-2333-4646-B700-FA95832DBACE}" type="pres">
      <dgm:prSet presAssocID="{CE1FDA2A-1C63-44D3-9D34-F683B9BA00AF}" presName="composite" presStyleCnt="0"/>
      <dgm:spPr/>
    </dgm:pt>
    <dgm:pt modelId="{14EB91F4-86BB-4ADE-8438-8C5DE74F8B8C}" type="pres">
      <dgm:prSet presAssocID="{CE1FDA2A-1C63-44D3-9D34-F683B9BA00AF}" presName="parTx" presStyleLbl="alignNode1" presStyleIdx="0" presStyleCnt="3">
        <dgm:presLayoutVars>
          <dgm:chMax val="0"/>
          <dgm:chPref val="0"/>
          <dgm:bulletEnabled val="1"/>
        </dgm:presLayoutVars>
      </dgm:prSet>
      <dgm:spPr/>
    </dgm:pt>
    <dgm:pt modelId="{7AA76A3B-D4C3-41D0-8C3D-82EDACC69C8C}" type="pres">
      <dgm:prSet presAssocID="{CE1FDA2A-1C63-44D3-9D34-F683B9BA00AF}" presName="desTx" presStyleLbl="alignAccFollowNode1" presStyleIdx="0" presStyleCnt="3">
        <dgm:presLayoutVars>
          <dgm:bulletEnabled val="1"/>
        </dgm:presLayoutVars>
      </dgm:prSet>
      <dgm:spPr/>
    </dgm:pt>
    <dgm:pt modelId="{B06E0009-D547-47A0-9934-2B0E57D3B5B5}" type="pres">
      <dgm:prSet presAssocID="{EC5CC3A6-8F55-40D0-98C3-CCC513EB0A2E}" presName="space" presStyleCnt="0"/>
      <dgm:spPr/>
    </dgm:pt>
    <dgm:pt modelId="{E6D55D32-2A92-44BF-A794-265FE6F0FEED}" type="pres">
      <dgm:prSet presAssocID="{7B5E8156-790C-4F06-8487-308B5CE897B9}" presName="composite" presStyleCnt="0"/>
      <dgm:spPr/>
    </dgm:pt>
    <dgm:pt modelId="{C7EF8D31-0E31-47C2-8BE3-1404BF39E8C3}" type="pres">
      <dgm:prSet presAssocID="{7B5E8156-790C-4F06-8487-308B5CE897B9}" presName="parTx" presStyleLbl="alignNode1" presStyleIdx="1" presStyleCnt="3">
        <dgm:presLayoutVars>
          <dgm:chMax val="0"/>
          <dgm:chPref val="0"/>
          <dgm:bulletEnabled val="1"/>
        </dgm:presLayoutVars>
      </dgm:prSet>
      <dgm:spPr/>
    </dgm:pt>
    <dgm:pt modelId="{929273E6-2EF9-485A-BF68-D482222ADDCD}" type="pres">
      <dgm:prSet presAssocID="{7B5E8156-790C-4F06-8487-308B5CE897B9}" presName="desTx" presStyleLbl="alignAccFollowNode1" presStyleIdx="1" presStyleCnt="3">
        <dgm:presLayoutVars>
          <dgm:bulletEnabled val="1"/>
        </dgm:presLayoutVars>
      </dgm:prSet>
      <dgm:spPr/>
    </dgm:pt>
    <dgm:pt modelId="{CAB664D8-9BFA-4C81-B0AA-CE1613B8F255}" type="pres">
      <dgm:prSet presAssocID="{D2B6B76C-2EB6-405F-B3AD-F02FC71BA6C5}" presName="space" presStyleCnt="0"/>
      <dgm:spPr/>
    </dgm:pt>
    <dgm:pt modelId="{CACF0668-FE7C-48C1-970F-CFAC7C73B9D6}" type="pres">
      <dgm:prSet presAssocID="{CF91A16C-161B-40B3-9E4B-47365D2C96F0}" presName="composite" presStyleCnt="0"/>
      <dgm:spPr/>
    </dgm:pt>
    <dgm:pt modelId="{214AFF2A-D83D-4FBD-8841-26EAF6E63B0A}" type="pres">
      <dgm:prSet presAssocID="{CF91A16C-161B-40B3-9E4B-47365D2C96F0}" presName="parTx" presStyleLbl="alignNode1" presStyleIdx="2" presStyleCnt="3">
        <dgm:presLayoutVars>
          <dgm:chMax val="0"/>
          <dgm:chPref val="0"/>
          <dgm:bulletEnabled val="1"/>
        </dgm:presLayoutVars>
      </dgm:prSet>
      <dgm:spPr/>
    </dgm:pt>
    <dgm:pt modelId="{D42D4CA3-99AA-41A2-B84F-34761E714376}" type="pres">
      <dgm:prSet presAssocID="{CF91A16C-161B-40B3-9E4B-47365D2C96F0}" presName="desTx" presStyleLbl="alignAccFollowNode1" presStyleIdx="2" presStyleCnt="3">
        <dgm:presLayoutVars>
          <dgm:bulletEnabled val="1"/>
        </dgm:presLayoutVars>
      </dgm:prSet>
      <dgm:spPr/>
    </dgm:pt>
  </dgm:ptLst>
  <dgm:cxnLst>
    <dgm:cxn modelId="{155CE801-34C1-4B73-831C-F46216B299C3}" srcId="{7B5E8156-790C-4F06-8487-308B5CE897B9}" destId="{D8DD8AEA-357A-4D07-B45A-5F8B247A6933}" srcOrd="1" destOrd="0" parTransId="{420B82A1-4F95-4271-AE0F-C2B617291873}" sibTransId="{AF27A957-5576-45C7-A2A2-FDED81E18276}"/>
    <dgm:cxn modelId="{256D280F-2957-4A95-B526-2EAAFCAAD4E3}" type="presOf" srcId="{7B5E8156-790C-4F06-8487-308B5CE897B9}" destId="{C7EF8D31-0E31-47C2-8BE3-1404BF39E8C3}" srcOrd="0" destOrd="0" presId="urn:microsoft.com/office/officeart/2005/8/layout/hList1"/>
    <dgm:cxn modelId="{3D0AF11C-9C60-41DD-956B-6404AF5A4654}" type="presOf" srcId="{399438C1-EA6D-48EE-BE88-807918CDB4F9}" destId="{7AA76A3B-D4C3-41D0-8C3D-82EDACC69C8C}" srcOrd="0" destOrd="1" presId="urn:microsoft.com/office/officeart/2005/8/layout/hList1"/>
    <dgm:cxn modelId="{E858B95C-6044-4FBF-99EB-0661D211819F}" srcId="{E98F257C-C448-4C2E-8600-4CF77987B798}" destId="{CF91A16C-161B-40B3-9E4B-47365D2C96F0}" srcOrd="2" destOrd="0" parTransId="{24C9113B-A304-4C49-981F-A8D02EC5B047}" sibTransId="{66BFCFCC-C440-4794-A6A4-E6D1A1E48B50}"/>
    <dgm:cxn modelId="{F05BC45D-2B54-4313-A791-AC0A2EFD4012}" srcId="{CF91A16C-161B-40B3-9E4B-47365D2C96F0}" destId="{0228DA76-3D77-42DC-82D5-054AE34FAF1D}" srcOrd="0" destOrd="0" parTransId="{356CC19B-3D4D-4B8A-86CB-DF0EB2D63D47}" sibTransId="{3D8164FD-F1B2-4C7D-9C9A-736011D4EC93}"/>
    <dgm:cxn modelId="{9F55426B-A802-46EF-9E15-5C8BD1D8BB0A}" type="presOf" srcId="{D8DD8AEA-357A-4D07-B45A-5F8B247A6933}" destId="{929273E6-2EF9-485A-BF68-D482222ADDCD}" srcOrd="0" destOrd="1" presId="urn:microsoft.com/office/officeart/2005/8/layout/hList1"/>
    <dgm:cxn modelId="{50C45F6D-554F-4CA7-9518-B456DD4D38A5}" srcId="{E98F257C-C448-4C2E-8600-4CF77987B798}" destId="{CE1FDA2A-1C63-44D3-9D34-F683B9BA00AF}" srcOrd="0" destOrd="0" parTransId="{14B2F84D-C652-4DF1-90FD-AA6C48EB3009}" sibTransId="{EC5CC3A6-8F55-40D0-98C3-CCC513EB0A2E}"/>
    <dgm:cxn modelId="{EFE5FF78-3BC1-4CCD-944F-06ED2EC067F2}" type="presOf" srcId="{CE1FDA2A-1C63-44D3-9D34-F683B9BA00AF}" destId="{14EB91F4-86BB-4ADE-8438-8C5DE74F8B8C}" srcOrd="0" destOrd="0" presId="urn:microsoft.com/office/officeart/2005/8/layout/hList1"/>
    <dgm:cxn modelId="{126AC45A-3EF8-489F-BA50-5D587D4043BF}" type="presOf" srcId="{E98F257C-C448-4C2E-8600-4CF77987B798}" destId="{59A9A8E1-A995-4AE4-AA65-8684BE442238}" srcOrd="0" destOrd="0" presId="urn:microsoft.com/office/officeart/2005/8/layout/hList1"/>
    <dgm:cxn modelId="{38E81588-A1FA-4C16-AEE8-E044A358E228}" type="presOf" srcId="{0228DA76-3D77-42DC-82D5-054AE34FAF1D}" destId="{D42D4CA3-99AA-41A2-B84F-34761E714376}" srcOrd="0" destOrd="0" presId="urn:microsoft.com/office/officeart/2005/8/layout/hList1"/>
    <dgm:cxn modelId="{C0F5098B-5705-460E-9C79-96D914F73691}" type="presOf" srcId="{CF91A16C-161B-40B3-9E4B-47365D2C96F0}" destId="{214AFF2A-D83D-4FBD-8841-26EAF6E63B0A}" srcOrd="0" destOrd="0" presId="urn:microsoft.com/office/officeart/2005/8/layout/hList1"/>
    <dgm:cxn modelId="{FA47D88F-6AD1-4DE3-9313-D537E139F68B}" srcId="{CE1FDA2A-1C63-44D3-9D34-F683B9BA00AF}" destId="{4074AF0D-B96B-4060-B986-4E8C79F8A8C7}" srcOrd="0" destOrd="0" parTransId="{C3942A2B-98D2-41C1-8932-44A2425D656F}" sibTransId="{CF91B006-EDDE-4B1C-A242-35EF988AEF2A}"/>
    <dgm:cxn modelId="{CA8631D2-7535-49C0-8AB6-1C2AC2AADA04}" type="presOf" srcId="{4074AF0D-B96B-4060-B986-4E8C79F8A8C7}" destId="{7AA76A3B-D4C3-41D0-8C3D-82EDACC69C8C}" srcOrd="0" destOrd="0" presId="urn:microsoft.com/office/officeart/2005/8/layout/hList1"/>
    <dgm:cxn modelId="{9E5E33D8-FEF7-492D-B748-FA349774F3A6}" type="presOf" srcId="{BB2D7388-F197-44F8-B382-3DA43AC421EF}" destId="{929273E6-2EF9-485A-BF68-D482222ADDCD}" srcOrd="0" destOrd="0" presId="urn:microsoft.com/office/officeart/2005/8/layout/hList1"/>
    <dgm:cxn modelId="{DAAB4DE3-B635-458D-A41E-ADC6A71F37F1}" srcId="{E98F257C-C448-4C2E-8600-4CF77987B798}" destId="{7B5E8156-790C-4F06-8487-308B5CE897B9}" srcOrd="1" destOrd="0" parTransId="{C4179353-27A8-4925-92CE-A6D0CA50BAAA}" sibTransId="{D2B6B76C-2EB6-405F-B3AD-F02FC71BA6C5}"/>
    <dgm:cxn modelId="{59194CE7-2467-4643-97AA-0DCFE677C0DC}" srcId="{CE1FDA2A-1C63-44D3-9D34-F683B9BA00AF}" destId="{399438C1-EA6D-48EE-BE88-807918CDB4F9}" srcOrd="1" destOrd="0" parTransId="{DE4B5728-4004-4066-A564-EAAD7F3FFB5C}" sibTransId="{0AFD357C-7EC9-4C7C-B242-8FA5E3478F05}"/>
    <dgm:cxn modelId="{D40000FA-A7D3-47E9-B893-525A93320CC3}" srcId="{7B5E8156-790C-4F06-8487-308B5CE897B9}" destId="{BB2D7388-F197-44F8-B382-3DA43AC421EF}" srcOrd="0" destOrd="0" parTransId="{868E3DF9-BD28-408D-89E0-C942E467C9CC}" sibTransId="{D6E45CD6-EFD7-4507-8438-62FBEC6BA261}"/>
    <dgm:cxn modelId="{2CEB0F87-D4CF-4878-B9CB-5559A3F602E0}" type="presParOf" srcId="{59A9A8E1-A995-4AE4-AA65-8684BE442238}" destId="{5C40FA28-2333-4646-B700-FA95832DBACE}" srcOrd="0" destOrd="0" presId="urn:microsoft.com/office/officeart/2005/8/layout/hList1"/>
    <dgm:cxn modelId="{6694C5BC-712F-4ABB-A511-9AF505F32439}" type="presParOf" srcId="{5C40FA28-2333-4646-B700-FA95832DBACE}" destId="{14EB91F4-86BB-4ADE-8438-8C5DE74F8B8C}" srcOrd="0" destOrd="0" presId="urn:microsoft.com/office/officeart/2005/8/layout/hList1"/>
    <dgm:cxn modelId="{CEA3DD1C-8210-4634-8961-F3996DB529BD}" type="presParOf" srcId="{5C40FA28-2333-4646-B700-FA95832DBACE}" destId="{7AA76A3B-D4C3-41D0-8C3D-82EDACC69C8C}" srcOrd="1" destOrd="0" presId="urn:microsoft.com/office/officeart/2005/8/layout/hList1"/>
    <dgm:cxn modelId="{90326A0F-AC91-4E4E-B119-D871894CD6FC}" type="presParOf" srcId="{59A9A8E1-A995-4AE4-AA65-8684BE442238}" destId="{B06E0009-D547-47A0-9934-2B0E57D3B5B5}" srcOrd="1" destOrd="0" presId="urn:microsoft.com/office/officeart/2005/8/layout/hList1"/>
    <dgm:cxn modelId="{3766056C-AB1A-46A8-8FB4-238A87925A97}" type="presParOf" srcId="{59A9A8E1-A995-4AE4-AA65-8684BE442238}" destId="{E6D55D32-2A92-44BF-A794-265FE6F0FEED}" srcOrd="2" destOrd="0" presId="urn:microsoft.com/office/officeart/2005/8/layout/hList1"/>
    <dgm:cxn modelId="{A9B0C988-3E69-4104-980F-6BA9461D3C7A}" type="presParOf" srcId="{E6D55D32-2A92-44BF-A794-265FE6F0FEED}" destId="{C7EF8D31-0E31-47C2-8BE3-1404BF39E8C3}" srcOrd="0" destOrd="0" presId="urn:microsoft.com/office/officeart/2005/8/layout/hList1"/>
    <dgm:cxn modelId="{55421E48-9A93-4BA0-98F3-F0ECECD9ABD4}" type="presParOf" srcId="{E6D55D32-2A92-44BF-A794-265FE6F0FEED}" destId="{929273E6-2EF9-485A-BF68-D482222ADDCD}" srcOrd="1" destOrd="0" presId="urn:microsoft.com/office/officeart/2005/8/layout/hList1"/>
    <dgm:cxn modelId="{8958A919-5E89-4364-AAE5-DA3DB26094D7}" type="presParOf" srcId="{59A9A8E1-A995-4AE4-AA65-8684BE442238}" destId="{CAB664D8-9BFA-4C81-B0AA-CE1613B8F255}" srcOrd="3" destOrd="0" presId="urn:microsoft.com/office/officeart/2005/8/layout/hList1"/>
    <dgm:cxn modelId="{15D56516-1359-4643-BA75-56F22F4912EE}" type="presParOf" srcId="{59A9A8E1-A995-4AE4-AA65-8684BE442238}" destId="{CACF0668-FE7C-48C1-970F-CFAC7C73B9D6}" srcOrd="4" destOrd="0" presId="urn:microsoft.com/office/officeart/2005/8/layout/hList1"/>
    <dgm:cxn modelId="{A413E413-DADB-462A-B7D2-A7321A462443}" type="presParOf" srcId="{CACF0668-FE7C-48C1-970F-CFAC7C73B9D6}" destId="{214AFF2A-D83D-4FBD-8841-26EAF6E63B0A}" srcOrd="0" destOrd="0" presId="urn:microsoft.com/office/officeart/2005/8/layout/hList1"/>
    <dgm:cxn modelId="{CA7FA730-00D7-434B-B77C-03005185AFE6}" type="presParOf" srcId="{CACF0668-FE7C-48C1-970F-CFAC7C73B9D6}" destId="{D42D4CA3-99AA-41A2-B84F-34761E7143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E2C109-2BA3-48B0-8944-F6D51E969A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k-SK"/>
        </a:p>
      </dgm:t>
    </dgm:pt>
    <dgm:pt modelId="{61225296-561C-4CBB-A48B-0EE8B47AF33B}">
      <dgm:prSet phldrT="[Text]"/>
      <dgm:spPr>
        <a:xfrm>
          <a:off x="1084" y="210254"/>
          <a:ext cx="1057155" cy="3168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utility</a:t>
          </a:r>
        </a:p>
      </dgm:t>
    </dgm:pt>
    <dgm:pt modelId="{87BCC77B-96D8-4BA0-9D7B-A054838A6096}" type="parTrans" cxnId="{B4073F4B-5ED8-4899-821C-E1A6861FF4C7}">
      <dgm:prSet/>
      <dgm:spPr/>
      <dgm:t>
        <a:bodyPr/>
        <a:lstStyle/>
        <a:p>
          <a:endParaRPr lang="sk-SK"/>
        </a:p>
      </dgm:t>
    </dgm:pt>
    <dgm:pt modelId="{540FC5CB-1217-41E7-829C-9E6889A8B842}" type="sibTrans" cxnId="{B4073F4B-5ED8-4899-821C-E1A6861FF4C7}">
      <dgm:prSet/>
      <dgm:spPr/>
      <dgm:t>
        <a:bodyPr/>
        <a:lstStyle/>
        <a:p>
          <a:endParaRPr lang="sk-SK"/>
        </a:p>
      </dgm:t>
    </dgm:pt>
    <dgm:pt modelId="{A2B9AAAE-6204-44E4-B95F-5A779CAF13F5}">
      <dgm:prSet phldrT="[Text]"/>
      <dgm:spPr>
        <a:xfrm>
          <a:off x="1084"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cognitive development</a:t>
          </a:r>
        </a:p>
      </dgm:t>
    </dgm:pt>
    <dgm:pt modelId="{BDC97F87-4B0C-48D7-84DE-1C2399208F65}" type="parTrans" cxnId="{81F2E2C8-C0AE-4AEA-922C-B11F88EF7BB2}">
      <dgm:prSet/>
      <dgm:spPr/>
      <dgm:t>
        <a:bodyPr/>
        <a:lstStyle/>
        <a:p>
          <a:endParaRPr lang="sk-SK"/>
        </a:p>
      </dgm:t>
    </dgm:pt>
    <dgm:pt modelId="{AB5AF6ED-CB79-404A-A898-74642FD58E62}" type="sibTrans" cxnId="{81F2E2C8-C0AE-4AEA-922C-B11F88EF7BB2}">
      <dgm:prSet/>
      <dgm:spPr/>
      <dgm:t>
        <a:bodyPr/>
        <a:lstStyle/>
        <a:p>
          <a:endParaRPr lang="sk-SK"/>
        </a:p>
      </dgm:t>
    </dgm:pt>
    <dgm:pt modelId="{A41E55EF-5774-4783-97AF-2E7582D08B14}">
      <dgm:prSet phldrT="[Text]"/>
      <dgm:spPr>
        <a:xfrm>
          <a:off x="1206242" y="210254"/>
          <a:ext cx="1057155" cy="3168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truthfulness</a:t>
          </a:r>
        </a:p>
      </dgm:t>
    </dgm:pt>
    <dgm:pt modelId="{87E79788-6618-4297-9852-24D9BC43BDD3}" type="parTrans" cxnId="{BAD2148E-86EA-47A3-8692-C7A88D4EF6E1}">
      <dgm:prSet/>
      <dgm:spPr/>
      <dgm:t>
        <a:bodyPr/>
        <a:lstStyle/>
        <a:p>
          <a:endParaRPr lang="sk-SK"/>
        </a:p>
      </dgm:t>
    </dgm:pt>
    <dgm:pt modelId="{8B90F3B3-361A-44F1-983F-8ECDA1769762}" type="sibTrans" cxnId="{BAD2148E-86EA-47A3-8692-C7A88D4EF6E1}">
      <dgm:prSet/>
      <dgm:spPr/>
      <dgm:t>
        <a:bodyPr/>
        <a:lstStyle/>
        <a:p>
          <a:endParaRPr lang="sk-SK"/>
        </a:p>
      </dgm:t>
    </dgm:pt>
    <dgm:pt modelId="{6F380311-D45F-4D2D-87A9-567BBD3FF0EA}">
      <dgm:prSet phldrT="[Text]"/>
      <dgm:spPr>
        <a:xfrm>
          <a:off x="1206242"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verification</a:t>
          </a:r>
        </a:p>
      </dgm:t>
    </dgm:pt>
    <dgm:pt modelId="{783CFB8D-C735-435B-B264-5D45BE3746D2}" type="parTrans" cxnId="{0421B934-2ACA-491A-8BD0-80D174766F2C}">
      <dgm:prSet/>
      <dgm:spPr/>
      <dgm:t>
        <a:bodyPr/>
        <a:lstStyle/>
        <a:p>
          <a:endParaRPr lang="sk-SK"/>
        </a:p>
      </dgm:t>
    </dgm:pt>
    <dgm:pt modelId="{24E79D0C-9223-4C0D-921B-02A1B0016DFE}" type="sibTrans" cxnId="{0421B934-2ACA-491A-8BD0-80D174766F2C}">
      <dgm:prSet/>
      <dgm:spPr/>
      <dgm:t>
        <a:bodyPr/>
        <a:lstStyle/>
        <a:p>
          <a:endParaRPr lang="sk-SK"/>
        </a:p>
      </dgm:t>
    </dgm:pt>
    <dgm:pt modelId="{89F7EBA1-B9D3-4811-A8B3-943625C37C1C}">
      <dgm:prSet phldrT="[Text]"/>
      <dgm:spPr>
        <a:xfrm>
          <a:off x="2411399" y="210254"/>
          <a:ext cx="1057155" cy="3168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sk-SK">
              <a:solidFill>
                <a:sysClr val="window" lastClr="FFFFFF"/>
              </a:solidFill>
              <a:latin typeface="Calibri" panose="020F0502020204030204"/>
              <a:ea typeface="+mn-ea"/>
              <a:cs typeface="+mn-cs"/>
            </a:rPr>
            <a:t>credibility</a:t>
          </a:r>
        </a:p>
      </dgm:t>
    </dgm:pt>
    <dgm:pt modelId="{96EABEB1-CFA5-4BE7-90E2-CF6B86600E4A}" type="parTrans" cxnId="{D8F2B806-243F-4953-A6DE-B738838A7BCD}">
      <dgm:prSet/>
      <dgm:spPr/>
      <dgm:t>
        <a:bodyPr/>
        <a:lstStyle/>
        <a:p>
          <a:endParaRPr lang="sk-SK"/>
        </a:p>
      </dgm:t>
    </dgm:pt>
    <dgm:pt modelId="{A94C3395-CC10-45B2-871E-77CBE6122319}" type="sibTrans" cxnId="{D8F2B806-243F-4953-A6DE-B738838A7BCD}">
      <dgm:prSet/>
      <dgm:spPr/>
      <dgm:t>
        <a:bodyPr/>
        <a:lstStyle/>
        <a:p>
          <a:endParaRPr lang="sk-SK"/>
        </a:p>
      </dgm:t>
    </dgm:pt>
    <dgm:pt modelId="{735C269F-C43F-4E48-8A45-6A9066AF4353}">
      <dgm:prSet phldrT="[Text]"/>
      <dgm:spPr>
        <a:xfrm>
          <a:off x="2411399"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objectivity</a:t>
          </a:r>
        </a:p>
      </dgm:t>
    </dgm:pt>
    <dgm:pt modelId="{925E4351-A9C1-4FFA-A4B3-0238CC1C11BA}" type="parTrans" cxnId="{C7A50BDE-BECB-4BC6-AB33-E1AD73687F87}">
      <dgm:prSet/>
      <dgm:spPr/>
      <dgm:t>
        <a:bodyPr/>
        <a:lstStyle/>
        <a:p>
          <a:endParaRPr lang="sk-SK"/>
        </a:p>
      </dgm:t>
    </dgm:pt>
    <dgm:pt modelId="{D77F35B8-FD40-444E-97AC-1D3CA7833124}" type="sibTrans" cxnId="{C7A50BDE-BECB-4BC6-AB33-E1AD73687F87}">
      <dgm:prSet/>
      <dgm:spPr/>
      <dgm:t>
        <a:bodyPr/>
        <a:lstStyle/>
        <a:p>
          <a:endParaRPr lang="sk-SK"/>
        </a:p>
      </dgm:t>
    </dgm:pt>
    <dgm:pt modelId="{394D0AED-F1D3-4BD2-8C19-64664F268CDF}">
      <dgm:prSet phldrT="[Text]"/>
      <dgm:spPr>
        <a:xfrm>
          <a:off x="1084"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sk-SK">
            <a:solidFill>
              <a:sysClr val="windowText" lastClr="000000">
                <a:hueOff val="0"/>
                <a:satOff val="0"/>
                <a:lumOff val="0"/>
                <a:alphaOff val="0"/>
              </a:sysClr>
            </a:solidFill>
            <a:latin typeface="Calibri" panose="020F0502020204030204"/>
            <a:ea typeface="+mn-ea"/>
            <a:cs typeface="+mn-cs"/>
          </a:endParaRPr>
        </a:p>
      </dgm:t>
    </dgm:pt>
    <dgm:pt modelId="{2D9F83F3-0199-4FDF-84C5-60010246B475}" type="parTrans" cxnId="{0BD50D8D-C091-4BD9-91E5-487A15937FCA}">
      <dgm:prSet/>
      <dgm:spPr/>
      <dgm:t>
        <a:bodyPr/>
        <a:lstStyle/>
        <a:p>
          <a:endParaRPr lang="sk-SK"/>
        </a:p>
      </dgm:t>
    </dgm:pt>
    <dgm:pt modelId="{B37A42F1-53CA-4F52-B46A-DD7B6915105E}" type="sibTrans" cxnId="{0BD50D8D-C091-4BD9-91E5-487A15937FCA}">
      <dgm:prSet/>
      <dgm:spPr/>
      <dgm:t>
        <a:bodyPr/>
        <a:lstStyle/>
        <a:p>
          <a:endParaRPr lang="sk-SK"/>
        </a:p>
      </dgm:t>
    </dgm:pt>
    <dgm:pt modelId="{0686700D-24F2-4BCB-A776-52981083B6A1}">
      <dgm:prSet phldrT="[Text]"/>
      <dgm:spPr>
        <a:xfrm>
          <a:off x="1084"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responsibility</a:t>
          </a:r>
        </a:p>
      </dgm:t>
    </dgm:pt>
    <dgm:pt modelId="{EB0B4456-D745-4528-919B-9369D3C7E6BB}" type="parTrans" cxnId="{700EA62C-A258-475B-B271-EF7F431CFAC6}">
      <dgm:prSet/>
      <dgm:spPr/>
      <dgm:t>
        <a:bodyPr/>
        <a:lstStyle/>
        <a:p>
          <a:endParaRPr lang="sk-SK"/>
        </a:p>
      </dgm:t>
    </dgm:pt>
    <dgm:pt modelId="{87442CCE-6A80-4BD4-86AF-8EB74F16A37C}" type="sibTrans" cxnId="{700EA62C-A258-475B-B271-EF7F431CFAC6}">
      <dgm:prSet/>
      <dgm:spPr/>
      <dgm:t>
        <a:bodyPr/>
        <a:lstStyle/>
        <a:p>
          <a:endParaRPr lang="sk-SK"/>
        </a:p>
      </dgm:t>
    </dgm:pt>
    <dgm:pt modelId="{0EBD7C61-B947-4BFB-88B2-E79976A6F1FC}">
      <dgm:prSet phldrT="[Text]"/>
      <dgm:spPr>
        <a:xfrm>
          <a:off x="1206242"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 critical thinking</a:t>
          </a:r>
        </a:p>
      </dgm:t>
    </dgm:pt>
    <dgm:pt modelId="{9FEB7D3A-ED53-4AAB-85BC-0EACC44E467C}" type="parTrans" cxnId="{FD161209-8307-4613-BD2E-282F95C339C6}">
      <dgm:prSet/>
      <dgm:spPr/>
      <dgm:t>
        <a:bodyPr/>
        <a:lstStyle/>
        <a:p>
          <a:endParaRPr lang="sk-SK"/>
        </a:p>
      </dgm:t>
    </dgm:pt>
    <dgm:pt modelId="{69B18B31-7061-4BA3-AE38-73BB357730A7}" type="sibTrans" cxnId="{FD161209-8307-4613-BD2E-282F95C339C6}">
      <dgm:prSet/>
      <dgm:spPr/>
      <dgm:t>
        <a:bodyPr/>
        <a:lstStyle/>
        <a:p>
          <a:endParaRPr lang="sk-SK"/>
        </a:p>
      </dgm:t>
    </dgm:pt>
    <dgm:pt modelId="{E1787593-8B00-4C93-9414-268BB41BD6EB}">
      <dgm:prSet phldrT="[Text]"/>
      <dgm:spPr>
        <a:xfrm>
          <a:off x="2411399" y="527054"/>
          <a:ext cx="1057155" cy="81526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sk-SK">
              <a:solidFill>
                <a:sysClr val="windowText" lastClr="000000">
                  <a:hueOff val="0"/>
                  <a:satOff val="0"/>
                  <a:lumOff val="0"/>
                  <a:alphaOff val="0"/>
                </a:sysClr>
              </a:solidFill>
              <a:latin typeface="Calibri" panose="020F0502020204030204"/>
              <a:ea typeface="+mn-ea"/>
              <a:cs typeface="+mn-cs"/>
            </a:rPr>
            <a:t>topicality</a:t>
          </a:r>
        </a:p>
      </dgm:t>
    </dgm:pt>
    <dgm:pt modelId="{3CFA87EC-D619-4677-9AA2-F36AA9869B37}" type="parTrans" cxnId="{92B3FD4C-B9B7-4A15-9935-957277FCE407}">
      <dgm:prSet/>
      <dgm:spPr/>
      <dgm:t>
        <a:bodyPr/>
        <a:lstStyle/>
        <a:p>
          <a:endParaRPr lang="sk-SK"/>
        </a:p>
      </dgm:t>
    </dgm:pt>
    <dgm:pt modelId="{B21B1182-A0C3-4BDA-84A5-7A30C67B7E74}" type="sibTrans" cxnId="{92B3FD4C-B9B7-4A15-9935-957277FCE407}">
      <dgm:prSet/>
      <dgm:spPr/>
      <dgm:t>
        <a:bodyPr/>
        <a:lstStyle/>
        <a:p>
          <a:endParaRPr lang="sk-SK"/>
        </a:p>
      </dgm:t>
    </dgm:pt>
    <dgm:pt modelId="{BB8F20DD-1FD9-43D0-97C5-EB20BBF34197}" type="pres">
      <dgm:prSet presAssocID="{8FE2C109-2BA3-48B0-8944-F6D51E969AE0}" presName="Name0" presStyleCnt="0">
        <dgm:presLayoutVars>
          <dgm:dir/>
          <dgm:animLvl val="lvl"/>
          <dgm:resizeHandles val="exact"/>
        </dgm:presLayoutVars>
      </dgm:prSet>
      <dgm:spPr/>
    </dgm:pt>
    <dgm:pt modelId="{7A2AD7F7-AAF1-4D7C-ADB8-5B334A510492}" type="pres">
      <dgm:prSet presAssocID="{61225296-561C-4CBB-A48B-0EE8B47AF33B}" presName="composite" presStyleCnt="0"/>
      <dgm:spPr/>
    </dgm:pt>
    <dgm:pt modelId="{55A576E8-8496-4201-925E-1563D59EFE3A}" type="pres">
      <dgm:prSet presAssocID="{61225296-561C-4CBB-A48B-0EE8B47AF33B}" presName="parTx" presStyleLbl="alignNode1" presStyleIdx="0" presStyleCnt="3">
        <dgm:presLayoutVars>
          <dgm:chMax val="0"/>
          <dgm:chPref val="0"/>
          <dgm:bulletEnabled val="1"/>
        </dgm:presLayoutVars>
      </dgm:prSet>
      <dgm:spPr/>
    </dgm:pt>
    <dgm:pt modelId="{9790CE18-03FD-45AB-A392-6B0FEC03B2E2}" type="pres">
      <dgm:prSet presAssocID="{61225296-561C-4CBB-A48B-0EE8B47AF33B}" presName="desTx" presStyleLbl="alignAccFollowNode1" presStyleIdx="0" presStyleCnt="3">
        <dgm:presLayoutVars>
          <dgm:bulletEnabled val="1"/>
        </dgm:presLayoutVars>
      </dgm:prSet>
      <dgm:spPr/>
    </dgm:pt>
    <dgm:pt modelId="{2E3FF015-D113-466C-9B51-26DB1FFEA63F}" type="pres">
      <dgm:prSet presAssocID="{540FC5CB-1217-41E7-829C-9E6889A8B842}" presName="space" presStyleCnt="0"/>
      <dgm:spPr/>
    </dgm:pt>
    <dgm:pt modelId="{C6D23469-7149-4E05-BF9B-3DEFA1991649}" type="pres">
      <dgm:prSet presAssocID="{A41E55EF-5774-4783-97AF-2E7582D08B14}" presName="composite" presStyleCnt="0"/>
      <dgm:spPr/>
    </dgm:pt>
    <dgm:pt modelId="{720A0D91-494E-4D5D-9ECD-89281CFE5CBF}" type="pres">
      <dgm:prSet presAssocID="{A41E55EF-5774-4783-97AF-2E7582D08B14}" presName="parTx" presStyleLbl="alignNode1" presStyleIdx="1" presStyleCnt="3">
        <dgm:presLayoutVars>
          <dgm:chMax val="0"/>
          <dgm:chPref val="0"/>
          <dgm:bulletEnabled val="1"/>
        </dgm:presLayoutVars>
      </dgm:prSet>
      <dgm:spPr/>
    </dgm:pt>
    <dgm:pt modelId="{6F911544-1CB3-48AC-BCDC-B409B19D3A46}" type="pres">
      <dgm:prSet presAssocID="{A41E55EF-5774-4783-97AF-2E7582D08B14}" presName="desTx" presStyleLbl="alignAccFollowNode1" presStyleIdx="1" presStyleCnt="3">
        <dgm:presLayoutVars>
          <dgm:bulletEnabled val="1"/>
        </dgm:presLayoutVars>
      </dgm:prSet>
      <dgm:spPr/>
    </dgm:pt>
    <dgm:pt modelId="{F040C6BC-FE64-4CCB-B293-C847021C50DE}" type="pres">
      <dgm:prSet presAssocID="{8B90F3B3-361A-44F1-983F-8ECDA1769762}" presName="space" presStyleCnt="0"/>
      <dgm:spPr/>
    </dgm:pt>
    <dgm:pt modelId="{2B97AA68-202A-49DB-B085-93D203730F07}" type="pres">
      <dgm:prSet presAssocID="{89F7EBA1-B9D3-4811-A8B3-943625C37C1C}" presName="composite" presStyleCnt="0"/>
      <dgm:spPr/>
    </dgm:pt>
    <dgm:pt modelId="{5E3BEE17-E545-4F06-95D1-EFD364CD6D34}" type="pres">
      <dgm:prSet presAssocID="{89F7EBA1-B9D3-4811-A8B3-943625C37C1C}" presName="parTx" presStyleLbl="alignNode1" presStyleIdx="2" presStyleCnt="3">
        <dgm:presLayoutVars>
          <dgm:chMax val="0"/>
          <dgm:chPref val="0"/>
          <dgm:bulletEnabled val="1"/>
        </dgm:presLayoutVars>
      </dgm:prSet>
      <dgm:spPr/>
    </dgm:pt>
    <dgm:pt modelId="{D6714AFE-23A4-4CB4-841D-B4D802353EEF}" type="pres">
      <dgm:prSet presAssocID="{89F7EBA1-B9D3-4811-A8B3-943625C37C1C}" presName="desTx" presStyleLbl="alignAccFollowNode1" presStyleIdx="2" presStyleCnt="3">
        <dgm:presLayoutVars>
          <dgm:bulletEnabled val="1"/>
        </dgm:presLayoutVars>
      </dgm:prSet>
      <dgm:spPr/>
    </dgm:pt>
  </dgm:ptLst>
  <dgm:cxnLst>
    <dgm:cxn modelId="{D8F2B806-243F-4953-A6DE-B738838A7BCD}" srcId="{8FE2C109-2BA3-48B0-8944-F6D51E969AE0}" destId="{89F7EBA1-B9D3-4811-A8B3-943625C37C1C}" srcOrd="2" destOrd="0" parTransId="{96EABEB1-CFA5-4BE7-90E2-CF6B86600E4A}" sibTransId="{A94C3395-CC10-45B2-871E-77CBE6122319}"/>
    <dgm:cxn modelId="{FD161209-8307-4613-BD2E-282F95C339C6}" srcId="{A41E55EF-5774-4783-97AF-2E7582D08B14}" destId="{0EBD7C61-B947-4BFB-88B2-E79976A6F1FC}" srcOrd="1" destOrd="0" parTransId="{9FEB7D3A-ED53-4AAB-85BC-0EACC44E467C}" sibTransId="{69B18B31-7061-4BA3-AE38-73BB357730A7}"/>
    <dgm:cxn modelId="{700EA62C-A258-475B-B271-EF7F431CFAC6}" srcId="{61225296-561C-4CBB-A48B-0EE8B47AF33B}" destId="{0686700D-24F2-4BCB-A776-52981083B6A1}" srcOrd="1" destOrd="0" parTransId="{EB0B4456-D745-4528-919B-9369D3C7E6BB}" sibTransId="{87442CCE-6A80-4BD4-86AF-8EB74F16A37C}"/>
    <dgm:cxn modelId="{0421B934-2ACA-491A-8BD0-80D174766F2C}" srcId="{A41E55EF-5774-4783-97AF-2E7582D08B14}" destId="{6F380311-D45F-4D2D-87A9-567BBD3FF0EA}" srcOrd="0" destOrd="0" parTransId="{783CFB8D-C735-435B-B264-5D45BE3746D2}" sibTransId="{24E79D0C-9223-4C0D-921B-02A1B0016DFE}"/>
    <dgm:cxn modelId="{830A4636-262A-4918-953D-8562F41E5787}" type="presOf" srcId="{E1787593-8B00-4C93-9414-268BB41BD6EB}" destId="{D6714AFE-23A4-4CB4-841D-B4D802353EEF}" srcOrd="0" destOrd="1" presId="urn:microsoft.com/office/officeart/2005/8/layout/hList1"/>
    <dgm:cxn modelId="{EB04614A-47F6-4A6F-BFD9-43CCD437A553}" type="presOf" srcId="{735C269F-C43F-4E48-8A45-6A9066AF4353}" destId="{D6714AFE-23A4-4CB4-841D-B4D802353EEF}" srcOrd="0" destOrd="0" presId="urn:microsoft.com/office/officeart/2005/8/layout/hList1"/>
    <dgm:cxn modelId="{B4073F4B-5ED8-4899-821C-E1A6861FF4C7}" srcId="{8FE2C109-2BA3-48B0-8944-F6D51E969AE0}" destId="{61225296-561C-4CBB-A48B-0EE8B47AF33B}" srcOrd="0" destOrd="0" parTransId="{87BCC77B-96D8-4BA0-9D7B-A054838A6096}" sibTransId="{540FC5CB-1217-41E7-829C-9E6889A8B842}"/>
    <dgm:cxn modelId="{92B3FD4C-B9B7-4A15-9935-957277FCE407}" srcId="{89F7EBA1-B9D3-4811-A8B3-943625C37C1C}" destId="{E1787593-8B00-4C93-9414-268BB41BD6EB}" srcOrd="1" destOrd="0" parTransId="{3CFA87EC-D619-4677-9AA2-F36AA9869B37}" sibTransId="{B21B1182-A0C3-4BDA-84A5-7A30C67B7E74}"/>
    <dgm:cxn modelId="{9295D170-CE89-4E4D-A7B2-B5E213DB6350}" type="presOf" srcId="{0686700D-24F2-4BCB-A776-52981083B6A1}" destId="{9790CE18-03FD-45AB-A392-6B0FEC03B2E2}" srcOrd="0" destOrd="1" presId="urn:microsoft.com/office/officeart/2005/8/layout/hList1"/>
    <dgm:cxn modelId="{02E53589-71BB-4F94-8DF6-DEC329F2AF40}" type="presOf" srcId="{61225296-561C-4CBB-A48B-0EE8B47AF33B}" destId="{55A576E8-8496-4201-925E-1563D59EFE3A}" srcOrd="0" destOrd="0" presId="urn:microsoft.com/office/officeart/2005/8/layout/hList1"/>
    <dgm:cxn modelId="{0BD50D8D-C091-4BD9-91E5-487A15937FCA}" srcId="{61225296-561C-4CBB-A48B-0EE8B47AF33B}" destId="{394D0AED-F1D3-4BD2-8C19-64664F268CDF}" srcOrd="2" destOrd="0" parTransId="{2D9F83F3-0199-4FDF-84C5-60010246B475}" sibTransId="{B37A42F1-53CA-4F52-B46A-DD7B6915105E}"/>
    <dgm:cxn modelId="{BAD2148E-86EA-47A3-8692-C7A88D4EF6E1}" srcId="{8FE2C109-2BA3-48B0-8944-F6D51E969AE0}" destId="{A41E55EF-5774-4783-97AF-2E7582D08B14}" srcOrd="1" destOrd="0" parTransId="{87E79788-6618-4297-9852-24D9BC43BDD3}" sibTransId="{8B90F3B3-361A-44F1-983F-8ECDA1769762}"/>
    <dgm:cxn modelId="{131D8C91-A59E-4584-8C17-61DA2FE71E57}" type="presOf" srcId="{A41E55EF-5774-4783-97AF-2E7582D08B14}" destId="{720A0D91-494E-4D5D-9ECD-89281CFE5CBF}" srcOrd="0" destOrd="0" presId="urn:microsoft.com/office/officeart/2005/8/layout/hList1"/>
    <dgm:cxn modelId="{B1FDF193-1DCE-4706-85A5-F663A6511E02}" type="presOf" srcId="{89F7EBA1-B9D3-4811-A8B3-943625C37C1C}" destId="{5E3BEE17-E545-4F06-95D1-EFD364CD6D34}" srcOrd="0" destOrd="0" presId="urn:microsoft.com/office/officeart/2005/8/layout/hList1"/>
    <dgm:cxn modelId="{04CE8C94-3ADC-4F1A-BE71-27A527E7A899}" type="presOf" srcId="{394D0AED-F1D3-4BD2-8C19-64664F268CDF}" destId="{9790CE18-03FD-45AB-A392-6B0FEC03B2E2}" srcOrd="0" destOrd="2" presId="urn:microsoft.com/office/officeart/2005/8/layout/hList1"/>
    <dgm:cxn modelId="{D26ECEB9-75F0-42B5-A316-3E4B541A0129}" type="presOf" srcId="{6F380311-D45F-4D2D-87A9-567BBD3FF0EA}" destId="{6F911544-1CB3-48AC-BCDC-B409B19D3A46}" srcOrd="0" destOrd="0" presId="urn:microsoft.com/office/officeart/2005/8/layout/hList1"/>
    <dgm:cxn modelId="{D1A7F7C7-21D9-41FE-B135-1526973A594A}" type="presOf" srcId="{8FE2C109-2BA3-48B0-8944-F6D51E969AE0}" destId="{BB8F20DD-1FD9-43D0-97C5-EB20BBF34197}" srcOrd="0" destOrd="0" presId="urn:microsoft.com/office/officeart/2005/8/layout/hList1"/>
    <dgm:cxn modelId="{81F2E2C8-C0AE-4AEA-922C-B11F88EF7BB2}" srcId="{61225296-561C-4CBB-A48B-0EE8B47AF33B}" destId="{A2B9AAAE-6204-44E4-B95F-5A779CAF13F5}" srcOrd="0" destOrd="0" parTransId="{BDC97F87-4B0C-48D7-84DE-1C2399208F65}" sibTransId="{AB5AF6ED-CB79-404A-A898-74642FD58E62}"/>
    <dgm:cxn modelId="{C7A50BDE-BECB-4BC6-AB33-E1AD73687F87}" srcId="{89F7EBA1-B9D3-4811-A8B3-943625C37C1C}" destId="{735C269F-C43F-4E48-8A45-6A9066AF4353}" srcOrd="0" destOrd="0" parTransId="{925E4351-A9C1-4FFA-A4B3-0238CC1C11BA}" sibTransId="{D77F35B8-FD40-444E-97AC-1D3CA7833124}"/>
    <dgm:cxn modelId="{E70063F3-146F-4655-A368-3B64D783D852}" type="presOf" srcId="{A2B9AAAE-6204-44E4-B95F-5A779CAF13F5}" destId="{9790CE18-03FD-45AB-A392-6B0FEC03B2E2}" srcOrd="0" destOrd="0" presId="urn:microsoft.com/office/officeart/2005/8/layout/hList1"/>
    <dgm:cxn modelId="{E5C580FB-FA2C-4C66-81B7-17D1B8C05DF6}" type="presOf" srcId="{0EBD7C61-B947-4BFB-88B2-E79976A6F1FC}" destId="{6F911544-1CB3-48AC-BCDC-B409B19D3A46}" srcOrd="0" destOrd="1" presId="urn:microsoft.com/office/officeart/2005/8/layout/hList1"/>
    <dgm:cxn modelId="{D2443CBD-6C4A-4811-86CB-4F8A8CF81306}" type="presParOf" srcId="{BB8F20DD-1FD9-43D0-97C5-EB20BBF34197}" destId="{7A2AD7F7-AAF1-4D7C-ADB8-5B334A510492}" srcOrd="0" destOrd="0" presId="urn:microsoft.com/office/officeart/2005/8/layout/hList1"/>
    <dgm:cxn modelId="{C44995FE-F373-4C9B-866A-497F7AB04278}" type="presParOf" srcId="{7A2AD7F7-AAF1-4D7C-ADB8-5B334A510492}" destId="{55A576E8-8496-4201-925E-1563D59EFE3A}" srcOrd="0" destOrd="0" presId="urn:microsoft.com/office/officeart/2005/8/layout/hList1"/>
    <dgm:cxn modelId="{67199B94-EE79-4D23-BAE5-D73BC2BAC742}" type="presParOf" srcId="{7A2AD7F7-AAF1-4D7C-ADB8-5B334A510492}" destId="{9790CE18-03FD-45AB-A392-6B0FEC03B2E2}" srcOrd="1" destOrd="0" presId="urn:microsoft.com/office/officeart/2005/8/layout/hList1"/>
    <dgm:cxn modelId="{3F917A2F-893C-4B47-AB8D-7556035117C5}" type="presParOf" srcId="{BB8F20DD-1FD9-43D0-97C5-EB20BBF34197}" destId="{2E3FF015-D113-466C-9B51-26DB1FFEA63F}" srcOrd="1" destOrd="0" presId="urn:microsoft.com/office/officeart/2005/8/layout/hList1"/>
    <dgm:cxn modelId="{9C8E2ECA-5DA6-4EBC-8B85-ADBC887817F5}" type="presParOf" srcId="{BB8F20DD-1FD9-43D0-97C5-EB20BBF34197}" destId="{C6D23469-7149-4E05-BF9B-3DEFA1991649}" srcOrd="2" destOrd="0" presId="urn:microsoft.com/office/officeart/2005/8/layout/hList1"/>
    <dgm:cxn modelId="{E1ACFB8C-368F-4D96-810D-AB0E1AA41826}" type="presParOf" srcId="{C6D23469-7149-4E05-BF9B-3DEFA1991649}" destId="{720A0D91-494E-4D5D-9ECD-89281CFE5CBF}" srcOrd="0" destOrd="0" presId="urn:microsoft.com/office/officeart/2005/8/layout/hList1"/>
    <dgm:cxn modelId="{31E543C7-9DCA-412F-A48B-53479F7A8EEB}" type="presParOf" srcId="{C6D23469-7149-4E05-BF9B-3DEFA1991649}" destId="{6F911544-1CB3-48AC-BCDC-B409B19D3A46}" srcOrd="1" destOrd="0" presId="urn:microsoft.com/office/officeart/2005/8/layout/hList1"/>
    <dgm:cxn modelId="{3468FB43-5934-4556-856D-5A146124C176}" type="presParOf" srcId="{BB8F20DD-1FD9-43D0-97C5-EB20BBF34197}" destId="{F040C6BC-FE64-4CCB-B293-C847021C50DE}" srcOrd="3" destOrd="0" presId="urn:microsoft.com/office/officeart/2005/8/layout/hList1"/>
    <dgm:cxn modelId="{CCBF9AE7-DA1A-40E7-942B-7DE0182CC01B}" type="presParOf" srcId="{BB8F20DD-1FD9-43D0-97C5-EB20BBF34197}" destId="{2B97AA68-202A-49DB-B085-93D203730F07}" srcOrd="4" destOrd="0" presId="urn:microsoft.com/office/officeart/2005/8/layout/hList1"/>
    <dgm:cxn modelId="{DE55723D-843E-40FB-B4FC-6A041FA18213}" type="presParOf" srcId="{2B97AA68-202A-49DB-B085-93D203730F07}" destId="{5E3BEE17-E545-4F06-95D1-EFD364CD6D34}" srcOrd="0" destOrd="0" presId="urn:microsoft.com/office/officeart/2005/8/layout/hList1"/>
    <dgm:cxn modelId="{7BF397F4-BA99-4CB1-B933-7C6363956A9B}" type="presParOf" srcId="{2B97AA68-202A-49DB-B085-93D203730F07}" destId="{D6714AFE-23A4-4CB4-841D-B4D802353E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E5749E-0F63-435F-8017-ACBA726F39D9}" type="doc">
      <dgm:prSet loTypeId="urn:microsoft.com/office/officeart/2005/8/layout/chevron1" loCatId="process" qsTypeId="urn:microsoft.com/office/officeart/2005/8/quickstyle/simple1" qsCatId="simple" csTypeId="urn:microsoft.com/office/officeart/2005/8/colors/accent1_2" csCatId="accent1" phldr="1"/>
      <dgm:spPr/>
    </dgm:pt>
    <dgm:pt modelId="{BE984852-FC52-46DF-9451-A8D5DAA96F19}">
      <dgm:prSet phldrT="[Text]"/>
      <dgm:spPr/>
      <dgm:t>
        <a:bodyPr/>
        <a:lstStyle/>
        <a:p>
          <a:r>
            <a:rPr lang="sk-SK" dirty="0" err="1"/>
            <a:t>education</a:t>
          </a:r>
          <a:endParaRPr lang="sk-SK" dirty="0"/>
        </a:p>
      </dgm:t>
    </dgm:pt>
    <dgm:pt modelId="{D4150E45-DC01-4B8F-B861-61C16B6A1C73}" type="parTrans" cxnId="{894ABBDF-A94B-4DC3-8D52-C1FD9384B80E}">
      <dgm:prSet/>
      <dgm:spPr/>
      <dgm:t>
        <a:bodyPr/>
        <a:lstStyle/>
        <a:p>
          <a:endParaRPr lang="sk-SK"/>
        </a:p>
      </dgm:t>
    </dgm:pt>
    <dgm:pt modelId="{5C2ACA2E-2D59-4868-932E-1074A3AC466C}" type="sibTrans" cxnId="{894ABBDF-A94B-4DC3-8D52-C1FD9384B80E}">
      <dgm:prSet/>
      <dgm:spPr/>
      <dgm:t>
        <a:bodyPr/>
        <a:lstStyle/>
        <a:p>
          <a:endParaRPr lang="sk-SK"/>
        </a:p>
      </dgm:t>
    </dgm:pt>
    <dgm:pt modelId="{67BD3FBE-EE5E-43A3-8EE4-C098148B6B08}">
      <dgm:prSet phldrT="[Text]"/>
      <dgm:spPr/>
      <dgm:t>
        <a:bodyPr/>
        <a:lstStyle/>
        <a:p>
          <a:r>
            <a:rPr lang="sk-SK" dirty="0" err="1"/>
            <a:t>organizations</a:t>
          </a:r>
          <a:endParaRPr lang="sk-SK" dirty="0"/>
        </a:p>
      </dgm:t>
    </dgm:pt>
    <dgm:pt modelId="{63B8279F-A502-4DAA-A5E0-5E1498E11EB8}" type="parTrans" cxnId="{7C95C9E0-4945-4419-B7E8-51D61EADDBB2}">
      <dgm:prSet/>
      <dgm:spPr/>
      <dgm:t>
        <a:bodyPr/>
        <a:lstStyle/>
        <a:p>
          <a:endParaRPr lang="sk-SK"/>
        </a:p>
      </dgm:t>
    </dgm:pt>
    <dgm:pt modelId="{7D08C004-A612-4AB7-A0C8-F49B8A3F13A0}" type="sibTrans" cxnId="{7C95C9E0-4945-4419-B7E8-51D61EADDBB2}">
      <dgm:prSet/>
      <dgm:spPr/>
      <dgm:t>
        <a:bodyPr/>
        <a:lstStyle/>
        <a:p>
          <a:endParaRPr lang="sk-SK"/>
        </a:p>
      </dgm:t>
    </dgm:pt>
    <dgm:pt modelId="{BF6FC505-C6AC-47D7-AA36-656484B6F8DC}">
      <dgm:prSet phldrT="[Text]"/>
      <dgm:spPr/>
      <dgm:t>
        <a:bodyPr/>
        <a:lstStyle/>
        <a:p>
          <a:r>
            <a:rPr lang="sk-SK" dirty="0" err="1"/>
            <a:t>everyday</a:t>
          </a:r>
          <a:r>
            <a:rPr lang="sk-SK" dirty="0"/>
            <a:t> </a:t>
          </a:r>
          <a:r>
            <a:rPr lang="sk-SK" dirty="0" err="1"/>
            <a:t>information</a:t>
          </a:r>
          <a:endParaRPr lang="sk-SK" dirty="0"/>
        </a:p>
      </dgm:t>
    </dgm:pt>
    <dgm:pt modelId="{09B773B8-C41F-4DFD-B864-9090CD286582}" type="parTrans" cxnId="{E6E365CF-019C-424C-9059-1027825F8011}">
      <dgm:prSet/>
      <dgm:spPr/>
      <dgm:t>
        <a:bodyPr/>
        <a:lstStyle/>
        <a:p>
          <a:endParaRPr lang="sk-SK"/>
        </a:p>
      </dgm:t>
    </dgm:pt>
    <dgm:pt modelId="{DD6B5469-EAD5-4A2E-A7AA-56B991CBBDDC}" type="sibTrans" cxnId="{E6E365CF-019C-424C-9059-1027825F8011}">
      <dgm:prSet/>
      <dgm:spPr/>
      <dgm:t>
        <a:bodyPr/>
        <a:lstStyle/>
        <a:p>
          <a:endParaRPr lang="sk-SK"/>
        </a:p>
      </dgm:t>
    </dgm:pt>
    <dgm:pt modelId="{6A648ACF-8C7E-4D15-BBDE-0D5F521F619C}">
      <dgm:prSet/>
      <dgm:spPr/>
      <dgm:t>
        <a:bodyPr/>
        <a:lstStyle/>
        <a:p>
          <a:r>
            <a:rPr lang="sk-SK"/>
            <a:t>research</a:t>
          </a:r>
        </a:p>
      </dgm:t>
    </dgm:pt>
    <dgm:pt modelId="{2F475DFC-6DF8-4646-84C9-B205FFB34973}" type="parTrans" cxnId="{B7782272-5ADA-408D-AC7E-C7A51CE02F9C}">
      <dgm:prSet/>
      <dgm:spPr/>
      <dgm:t>
        <a:bodyPr/>
        <a:lstStyle/>
        <a:p>
          <a:endParaRPr lang="sk-SK"/>
        </a:p>
      </dgm:t>
    </dgm:pt>
    <dgm:pt modelId="{DDDE821B-3FD3-4F6C-8E9A-68BAAA64DE69}" type="sibTrans" cxnId="{B7782272-5ADA-408D-AC7E-C7A51CE02F9C}">
      <dgm:prSet/>
      <dgm:spPr/>
      <dgm:t>
        <a:bodyPr/>
        <a:lstStyle/>
        <a:p>
          <a:endParaRPr lang="sk-SK"/>
        </a:p>
      </dgm:t>
    </dgm:pt>
    <dgm:pt modelId="{B4EBB303-E5EC-4D64-94E6-ADC7EF74E76B}">
      <dgm:prSet/>
      <dgm:spPr/>
      <dgm:t>
        <a:bodyPr/>
        <a:lstStyle/>
        <a:p>
          <a:r>
            <a:rPr lang="sk-SK" dirty="0" err="1"/>
            <a:t>workplace</a:t>
          </a:r>
          <a:r>
            <a:rPr lang="sk-SK" dirty="0"/>
            <a:t> </a:t>
          </a:r>
          <a:r>
            <a:rPr lang="sk-SK" dirty="0" err="1"/>
            <a:t>processes</a:t>
          </a:r>
          <a:endParaRPr lang="sk-SK" dirty="0"/>
        </a:p>
      </dgm:t>
    </dgm:pt>
    <dgm:pt modelId="{14FE3837-D02B-4AD7-AF8D-B875F34F2BB6}" type="parTrans" cxnId="{3FADFA57-3F7C-499E-BD2C-90B5B759D2CB}">
      <dgm:prSet/>
      <dgm:spPr/>
      <dgm:t>
        <a:bodyPr/>
        <a:lstStyle/>
        <a:p>
          <a:endParaRPr lang="sk-SK"/>
        </a:p>
      </dgm:t>
    </dgm:pt>
    <dgm:pt modelId="{E4680B29-ED2A-43B0-AFA9-3E5970200DB1}" type="sibTrans" cxnId="{3FADFA57-3F7C-499E-BD2C-90B5B759D2CB}">
      <dgm:prSet/>
      <dgm:spPr/>
      <dgm:t>
        <a:bodyPr/>
        <a:lstStyle/>
        <a:p>
          <a:endParaRPr lang="sk-SK"/>
        </a:p>
      </dgm:t>
    </dgm:pt>
    <dgm:pt modelId="{18081667-0B7C-451C-A1A4-78E167F17722}" type="pres">
      <dgm:prSet presAssocID="{F9E5749E-0F63-435F-8017-ACBA726F39D9}" presName="Name0" presStyleCnt="0">
        <dgm:presLayoutVars>
          <dgm:dir/>
          <dgm:animLvl val="lvl"/>
          <dgm:resizeHandles val="exact"/>
        </dgm:presLayoutVars>
      </dgm:prSet>
      <dgm:spPr/>
    </dgm:pt>
    <dgm:pt modelId="{DDCD2061-2FD8-4809-AD46-CA1B93A7D8F5}" type="pres">
      <dgm:prSet presAssocID="{BE984852-FC52-46DF-9451-A8D5DAA96F19}" presName="parTxOnly" presStyleLbl="node1" presStyleIdx="0" presStyleCnt="5" custLinFactX="2032" custLinFactY="36425" custLinFactNeighborX="100000" custLinFactNeighborY="100000">
        <dgm:presLayoutVars>
          <dgm:chMax val="0"/>
          <dgm:chPref val="0"/>
          <dgm:bulletEnabled val="1"/>
        </dgm:presLayoutVars>
      </dgm:prSet>
      <dgm:spPr/>
    </dgm:pt>
    <dgm:pt modelId="{7815DC69-6AD8-4752-BB7C-909D014D2D5E}" type="pres">
      <dgm:prSet presAssocID="{5C2ACA2E-2D59-4868-932E-1074A3AC466C}" presName="parTxOnlySpace" presStyleCnt="0"/>
      <dgm:spPr/>
    </dgm:pt>
    <dgm:pt modelId="{A9079FA7-602F-4386-A990-A3D7FA98CBDB}" type="pres">
      <dgm:prSet presAssocID="{6A648ACF-8C7E-4D15-BBDE-0D5F521F619C}" presName="parTxOnly" presStyleLbl="node1" presStyleIdx="1" presStyleCnt="5" custLinFactY="38087" custLinFactNeighborX="28025" custLinFactNeighborY="100000">
        <dgm:presLayoutVars>
          <dgm:chMax val="0"/>
          <dgm:chPref val="0"/>
          <dgm:bulletEnabled val="1"/>
        </dgm:presLayoutVars>
      </dgm:prSet>
      <dgm:spPr/>
    </dgm:pt>
    <dgm:pt modelId="{8C025E4B-9074-4BBB-A6CA-D011DA5560EC}" type="pres">
      <dgm:prSet presAssocID="{DDDE821B-3FD3-4F6C-8E9A-68BAAA64DE69}" presName="parTxOnlySpace" presStyleCnt="0"/>
      <dgm:spPr/>
    </dgm:pt>
    <dgm:pt modelId="{7F90005A-D86A-450F-92C9-E7EBC5FCC288}" type="pres">
      <dgm:prSet presAssocID="{67BD3FBE-EE5E-43A3-8EE4-C098148B6B08}" presName="parTxOnly" presStyleLbl="node1" presStyleIdx="2" presStyleCnt="5" custLinFactY="40345" custLinFactNeighborX="12" custLinFactNeighborY="100000">
        <dgm:presLayoutVars>
          <dgm:chMax val="0"/>
          <dgm:chPref val="0"/>
          <dgm:bulletEnabled val="1"/>
        </dgm:presLayoutVars>
      </dgm:prSet>
      <dgm:spPr/>
    </dgm:pt>
    <dgm:pt modelId="{26D22627-CC42-4B58-999A-94E93B311B6E}" type="pres">
      <dgm:prSet presAssocID="{7D08C004-A612-4AB7-A0C8-F49B8A3F13A0}" presName="parTxOnlySpace" presStyleCnt="0"/>
      <dgm:spPr/>
    </dgm:pt>
    <dgm:pt modelId="{CA23BCB8-7712-4407-B0F4-82CAD98C5FF8}" type="pres">
      <dgm:prSet presAssocID="{B4EBB303-E5EC-4D64-94E6-ADC7EF74E76B}" presName="parTxOnly" presStyleLbl="node1" presStyleIdx="3" presStyleCnt="5" custLinFactY="43115" custLinFactNeighborX="-90699" custLinFactNeighborY="100000">
        <dgm:presLayoutVars>
          <dgm:chMax val="0"/>
          <dgm:chPref val="0"/>
          <dgm:bulletEnabled val="1"/>
        </dgm:presLayoutVars>
      </dgm:prSet>
      <dgm:spPr/>
    </dgm:pt>
    <dgm:pt modelId="{834D1B0D-1119-4504-A269-CBCE6C2FD9B6}" type="pres">
      <dgm:prSet presAssocID="{E4680B29-ED2A-43B0-AFA9-3E5970200DB1}" presName="parTxOnlySpace" presStyleCnt="0"/>
      <dgm:spPr/>
    </dgm:pt>
    <dgm:pt modelId="{2C2F8D6F-12DD-49C0-8D13-688527F540F3}" type="pres">
      <dgm:prSet presAssocID="{BF6FC505-C6AC-47D7-AA36-656484B6F8DC}" presName="parTxOnly" presStyleLbl="node1" presStyleIdx="4" presStyleCnt="5" custLinFactX="-8488" custLinFactY="43115" custLinFactNeighborX="-100000" custLinFactNeighborY="100000">
        <dgm:presLayoutVars>
          <dgm:chMax val="0"/>
          <dgm:chPref val="0"/>
          <dgm:bulletEnabled val="1"/>
        </dgm:presLayoutVars>
      </dgm:prSet>
      <dgm:spPr/>
    </dgm:pt>
  </dgm:ptLst>
  <dgm:cxnLst>
    <dgm:cxn modelId="{BEAC330E-CB5D-CB46-86AF-6C508E22AB58}" type="presOf" srcId="{F9E5749E-0F63-435F-8017-ACBA726F39D9}" destId="{18081667-0B7C-451C-A1A4-78E167F17722}" srcOrd="0" destOrd="0" presId="urn:microsoft.com/office/officeart/2005/8/layout/chevron1"/>
    <dgm:cxn modelId="{718D6013-BA64-5649-BB1E-F53197F1A9DA}" type="presOf" srcId="{BF6FC505-C6AC-47D7-AA36-656484B6F8DC}" destId="{2C2F8D6F-12DD-49C0-8D13-688527F540F3}" srcOrd="0" destOrd="0" presId="urn:microsoft.com/office/officeart/2005/8/layout/chevron1"/>
    <dgm:cxn modelId="{75B39215-E04E-DE42-9869-CD3626D7197C}" type="presOf" srcId="{67BD3FBE-EE5E-43A3-8EE4-C098148B6B08}" destId="{7F90005A-D86A-450F-92C9-E7EBC5FCC288}" srcOrd="0" destOrd="0" presId="urn:microsoft.com/office/officeart/2005/8/layout/chevron1"/>
    <dgm:cxn modelId="{B7782272-5ADA-408D-AC7E-C7A51CE02F9C}" srcId="{F9E5749E-0F63-435F-8017-ACBA726F39D9}" destId="{6A648ACF-8C7E-4D15-BBDE-0D5F521F619C}" srcOrd="1" destOrd="0" parTransId="{2F475DFC-6DF8-4646-84C9-B205FFB34973}" sibTransId="{DDDE821B-3FD3-4F6C-8E9A-68BAAA64DE69}"/>
    <dgm:cxn modelId="{3FADFA57-3F7C-499E-BD2C-90B5B759D2CB}" srcId="{F9E5749E-0F63-435F-8017-ACBA726F39D9}" destId="{B4EBB303-E5EC-4D64-94E6-ADC7EF74E76B}" srcOrd="3" destOrd="0" parTransId="{14FE3837-D02B-4AD7-AF8D-B875F34F2BB6}" sibTransId="{E4680B29-ED2A-43B0-AFA9-3E5970200DB1}"/>
    <dgm:cxn modelId="{74F5808B-F119-0D48-BE25-95052D536D31}" type="presOf" srcId="{B4EBB303-E5EC-4D64-94E6-ADC7EF74E76B}" destId="{CA23BCB8-7712-4407-B0F4-82CAD98C5FF8}" srcOrd="0" destOrd="0" presId="urn:microsoft.com/office/officeart/2005/8/layout/chevron1"/>
    <dgm:cxn modelId="{5651E99A-8420-0446-8BD2-D906EF8644A2}" type="presOf" srcId="{BE984852-FC52-46DF-9451-A8D5DAA96F19}" destId="{DDCD2061-2FD8-4809-AD46-CA1B93A7D8F5}" srcOrd="0" destOrd="0" presId="urn:microsoft.com/office/officeart/2005/8/layout/chevron1"/>
    <dgm:cxn modelId="{F07C999F-4845-6142-8387-36B3C1411B02}" type="presOf" srcId="{6A648ACF-8C7E-4D15-BBDE-0D5F521F619C}" destId="{A9079FA7-602F-4386-A990-A3D7FA98CBDB}" srcOrd="0" destOrd="0" presId="urn:microsoft.com/office/officeart/2005/8/layout/chevron1"/>
    <dgm:cxn modelId="{E6E365CF-019C-424C-9059-1027825F8011}" srcId="{F9E5749E-0F63-435F-8017-ACBA726F39D9}" destId="{BF6FC505-C6AC-47D7-AA36-656484B6F8DC}" srcOrd="4" destOrd="0" parTransId="{09B773B8-C41F-4DFD-B864-9090CD286582}" sibTransId="{DD6B5469-EAD5-4A2E-A7AA-56B991CBBDDC}"/>
    <dgm:cxn modelId="{894ABBDF-A94B-4DC3-8D52-C1FD9384B80E}" srcId="{F9E5749E-0F63-435F-8017-ACBA726F39D9}" destId="{BE984852-FC52-46DF-9451-A8D5DAA96F19}" srcOrd="0" destOrd="0" parTransId="{D4150E45-DC01-4B8F-B861-61C16B6A1C73}" sibTransId="{5C2ACA2E-2D59-4868-932E-1074A3AC466C}"/>
    <dgm:cxn modelId="{7C95C9E0-4945-4419-B7E8-51D61EADDBB2}" srcId="{F9E5749E-0F63-435F-8017-ACBA726F39D9}" destId="{67BD3FBE-EE5E-43A3-8EE4-C098148B6B08}" srcOrd="2" destOrd="0" parTransId="{63B8279F-A502-4DAA-A5E0-5E1498E11EB8}" sibTransId="{7D08C004-A612-4AB7-A0C8-F49B8A3F13A0}"/>
    <dgm:cxn modelId="{BFA44003-1ABD-724E-8295-8F225C4AF886}" type="presParOf" srcId="{18081667-0B7C-451C-A1A4-78E167F17722}" destId="{DDCD2061-2FD8-4809-AD46-CA1B93A7D8F5}" srcOrd="0" destOrd="0" presId="urn:microsoft.com/office/officeart/2005/8/layout/chevron1"/>
    <dgm:cxn modelId="{9A69EC72-5D12-5241-A06C-C5C1B5D9845C}" type="presParOf" srcId="{18081667-0B7C-451C-A1A4-78E167F17722}" destId="{7815DC69-6AD8-4752-BB7C-909D014D2D5E}" srcOrd="1" destOrd="0" presId="urn:microsoft.com/office/officeart/2005/8/layout/chevron1"/>
    <dgm:cxn modelId="{EE7E49DE-91CB-1D48-ABB4-856114E50A22}" type="presParOf" srcId="{18081667-0B7C-451C-A1A4-78E167F17722}" destId="{A9079FA7-602F-4386-A990-A3D7FA98CBDB}" srcOrd="2" destOrd="0" presId="urn:microsoft.com/office/officeart/2005/8/layout/chevron1"/>
    <dgm:cxn modelId="{90C0CEBF-82D8-A14A-90B8-24F6D413673B}" type="presParOf" srcId="{18081667-0B7C-451C-A1A4-78E167F17722}" destId="{8C025E4B-9074-4BBB-A6CA-D011DA5560EC}" srcOrd="3" destOrd="0" presId="urn:microsoft.com/office/officeart/2005/8/layout/chevron1"/>
    <dgm:cxn modelId="{7A1750E2-E4B5-9840-87EA-DD10BF3C8A10}" type="presParOf" srcId="{18081667-0B7C-451C-A1A4-78E167F17722}" destId="{7F90005A-D86A-450F-92C9-E7EBC5FCC288}" srcOrd="4" destOrd="0" presId="urn:microsoft.com/office/officeart/2005/8/layout/chevron1"/>
    <dgm:cxn modelId="{653D3C70-7176-E840-B291-7BDB41DDD80D}" type="presParOf" srcId="{18081667-0B7C-451C-A1A4-78E167F17722}" destId="{26D22627-CC42-4B58-999A-94E93B311B6E}" srcOrd="5" destOrd="0" presId="urn:microsoft.com/office/officeart/2005/8/layout/chevron1"/>
    <dgm:cxn modelId="{3BB6C75F-C137-F347-9A71-EF7B4791C771}" type="presParOf" srcId="{18081667-0B7C-451C-A1A4-78E167F17722}" destId="{CA23BCB8-7712-4407-B0F4-82CAD98C5FF8}" srcOrd="6" destOrd="0" presId="urn:microsoft.com/office/officeart/2005/8/layout/chevron1"/>
    <dgm:cxn modelId="{761E8973-B6C7-EF44-B7AF-8566AAA3C490}" type="presParOf" srcId="{18081667-0B7C-451C-A1A4-78E167F17722}" destId="{834D1B0D-1119-4504-A269-CBCE6C2FD9B6}" srcOrd="7" destOrd="0" presId="urn:microsoft.com/office/officeart/2005/8/layout/chevron1"/>
    <dgm:cxn modelId="{148CB94E-B64E-FF44-8BD7-8C3939032C16}" type="presParOf" srcId="{18081667-0B7C-451C-A1A4-78E167F17722}" destId="{2C2F8D6F-12DD-49C0-8D13-688527F540F3}"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541036-3982-44EA-9164-26DF9FC75AB2}" type="doc">
      <dgm:prSet loTypeId="urn:microsoft.com/office/officeart/2005/8/layout/chevron1" loCatId="process" qsTypeId="urn:microsoft.com/office/officeart/2005/8/quickstyle/simple1" qsCatId="simple" csTypeId="urn:microsoft.com/office/officeart/2005/8/colors/accent1_2" csCatId="accent1" phldr="1"/>
      <dgm:spPr/>
    </dgm:pt>
    <dgm:pt modelId="{ABDF4488-5AC6-4CDD-9F74-31D24043F2A4}">
      <dgm:prSet phldrT="[Text]"/>
      <dgm:spPr/>
      <dgm:t>
        <a:bodyPr/>
        <a:lstStyle/>
        <a:p>
          <a:r>
            <a:rPr lang="sk-SK" dirty="0" err="1"/>
            <a:t>use</a:t>
          </a:r>
          <a:r>
            <a:rPr lang="sk-SK" dirty="0"/>
            <a:t> of  </a:t>
          </a:r>
          <a:r>
            <a:rPr lang="sk-SK" dirty="0" err="1"/>
            <a:t>information</a:t>
          </a:r>
          <a:endParaRPr lang="sk-SK" dirty="0"/>
        </a:p>
      </dgm:t>
    </dgm:pt>
    <dgm:pt modelId="{E9C191B8-2D5B-404E-8EF8-DD6E170529EA}" type="parTrans" cxnId="{CCF70CA3-4B81-4DE8-86D6-1E0DFD1D32B4}">
      <dgm:prSet/>
      <dgm:spPr/>
      <dgm:t>
        <a:bodyPr/>
        <a:lstStyle/>
        <a:p>
          <a:endParaRPr lang="sk-SK"/>
        </a:p>
      </dgm:t>
    </dgm:pt>
    <dgm:pt modelId="{98270EBF-6F99-42D6-BF27-81485BE30109}" type="sibTrans" cxnId="{CCF70CA3-4B81-4DE8-86D6-1E0DFD1D32B4}">
      <dgm:prSet/>
      <dgm:spPr/>
      <dgm:t>
        <a:bodyPr/>
        <a:lstStyle/>
        <a:p>
          <a:endParaRPr lang="sk-SK"/>
        </a:p>
      </dgm:t>
    </dgm:pt>
    <dgm:pt modelId="{92175016-25E4-439D-B145-8C1AB7BFEF4F}">
      <dgm:prSet phldrT="[Text]"/>
      <dgm:spPr/>
      <dgm:t>
        <a:bodyPr/>
        <a:lstStyle/>
        <a:p>
          <a:r>
            <a:rPr lang="sk-SK" dirty="0" err="1"/>
            <a:t>creation</a:t>
          </a:r>
          <a:r>
            <a:rPr lang="sk-SK" dirty="0"/>
            <a:t> of </a:t>
          </a:r>
          <a:r>
            <a:rPr lang="sk-SK" dirty="0" err="1"/>
            <a:t>information</a:t>
          </a:r>
          <a:endParaRPr lang="sk-SK" dirty="0"/>
        </a:p>
      </dgm:t>
    </dgm:pt>
    <dgm:pt modelId="{C6BF6505-08AC-43C2-833F-8BC9FF23CD26}" type="parTrans" cxnId="{6A48AF96-34CF-4F5D-9DCE-8C9E6D835771}">
      <dgm:prSet/>
      <dgm:spPr/>
      <dgm:t>
        <a:bodyPr/>
        <a:lstStyle/>
        <a:p>
          <a:endParaRPr lang="sk-SK"/>
        </a:p>
      </dgm:t>
    </dgm:pt>
    <dgm:pt modelId="{8367F21B-7694-4849-AC53-EE393D003597}" type="sibTrans" cxnId="{6A48AF96-34CF-4F5D-9DCE-8C9E6D835771}">
      <dgm:prSet/>
      <dgm:spPr/>
      <dgm:t>
        <a:bodyPr/>
        <a:lstStyle/>
        <a:p>
          <a:endParaRPr lang="sk-SK"/>
        </a:p>
      </dgm:t>
    </dgm:pt>
    <dgm:pt modelId="{71A8A131-0515-4A50-8111-C5FD4DE635E1}">
      <dgm:prSet phldrT="[Text]"/>
      <dgm:spPr/>
      <dgm:t>
        <a:bodyPr/>
        <a:lstStyle/>
        <a:p>
          <a:r>
            <a:rPr lang="sk-SK" dirty="0" err="1"/>
            <a:t>communication</a:t>
          </a:r>
          <a:r>
            <a:rPr lang="sk-SK" dirty="0"/>
            <a:t> of </a:t>
          </a:r>
          <a:r>
            <a:rPr lang="sk-SK" dirty="0" err="1"/>
            <a:t>information</a:t>
          </a:r>
          <a:endParaRPr lang="sk-SK" dirty="0"/>
        </a:p>
      </dgm:t>
    </dgm:pt>
    <dgm:pt modelId="{A140A3B0-42D3-43FA-A922-4B709EC0DFDC}" type="parTrans" cxnId="{808F716D-CD99-430A-BE21-A3E92250F5F8}">
      <dgm:prSet/>
      <dgm:spPr/>
      <dgm:t>
        <a:bodyPr/>
        <a:lstStyle/>
        <a:p>
          <a:endParaRPr lang="sk-SK"/>
        </a:p>
      </dgm:t>
    </dgm:pt>
    <dgm:pt modelId="{E495B507-5E1B-4D95-9E8C-E554BA7E72F1}" type="sibTrans" cxnId="{808F716D-CD99-430A-BE21-A3E92250F5F8}">
      <dgm:prSet/>
      <dgm:spPr/>
      <dgm:t>
        <a:bodyPr/>
        <a:lstStyle/>
        <a:p>
          <a:endParaRPr lang="sk-SK"/>
        </a:p>
      </dgm:t>
    </dgm:pt>
    <dgm:pt modelId="{26865032-C7CD-45DE-8EEF-7E651A4A0C38}" type="pres">
      <dgm:prSet presAssocID="{A8541036-3982-44EA-9164-26DF9FC75AB2}" presName="Name0" presStyleCnt="0">
        <dgm:presLayoutVars>
          <dgm:dir/>
          <dgm:animLvl val="lvl"/>
          <dgm:resizeHandles val="exact"/>
        </dgm:presLayoutVars>
      </dgm:prSet>
      <dgm:spPr/>
    </dgm:pt>
    <dgm:pt modelId="{762B6193-8034-4F1E-96FC-589488547AAD}" type="pres">
      <dgm:prSet presAssocID="{ABDF4488-5AC6-4CDD-9F74-31D24043F2A4}" presName="parTxOnly" presStyleLbl="node1" presStyleIdx="0" presStyleCnt="3">
        <dgm:presLayoutVars>
          <dgm:chMax val="0"/>
          <dgm:chPref val="0"/>
          <dgm:bulletEnabled val="1"/>
        </dgm:presLayoutVars>
      </dgm:prSet>
      <dgm:spPr/>
    </dgm:pt>
    <dgm:pt modelId="{70C4AB49-6073-4487-8A92-469E1581EB5A}" type="pres">
      <dgm:prSet presAssocID="{98270EBF-6F99-42D6-BF27-81485BE30109}" presName="parTxOnlySpace" presStyleCnt="0"/>
      <dgm:spPr/>
    </dgm:pt>
    <dgm:pt modelId="{D93DAF94-67C8-47CA-87F9-C2DECC9981FA}" type="pres">
      <dgm:prSet presAssocID="{92175016-25E4-439D-B145-8C1AB7BFEF4F}" presName="parTxOnly" presStyleLbl="node1" presStyleIdx="1" presStyleCnt="3">
        <dgm:presLayoutVars>
          <dgm:chMax val="0"/>
          <dgm:chPref val="0"/>
          <dgm:bulletEnabled val="1"/>
        </dgm:presLayoutVars>
      </dgm:prSet>
      <dgm:spPr/>
    </dgm:pt>
    <dgm:pt modelId="{96503828-1220-412C-8BAF-DF7EA3D84E53}" type="pres">
      <dgm:prSet presAssocID="{8367F21B-7694-4849-AC53-EE393D003597}" presName="parTxOnlySpace" presStyleCnt="0"/>
      <dgm:spPr/>
    </dgm:pt>
    <dgm:pt modelId="{BCCAD28B-706B-42BD-A122-1E758D36D357}" type="pres">
      <dgm:prSet presAssocID="{71A8A131-0515-4A50-8111-C5FD4DE635E1}" presName="parTxOnly" presStyleLbl="node1" presStyleIdx="2" presStyleCnt="3">
        <dgm:presLayoutVars>
          <dgm:chMax val="0"/>
          <dgm:chPref val="0"/>
          <dgm:bulletEnabled val="1"/>
        </dgm:presLayoutVars>
      </dgm:prSet>
      <dgm:spPr/>
    </dgm:pt>
  </dgm:ptLst>
  <dgm:cxnLst>
    <dgm:cxn modelId="{7E8AC508-5817-4048-B2AC-D33333709AFE}" type="presOf" srcId="{A8541036-3982-44EA-9164-26DF9FC75AB2}" destId="{26865032-C7CD-45DE-8EEF-7E651A4A0C38}" srcOrd="0" destOrd="0" presId="urn:microsoft.com/office/officeart/2005/8/layout/chevron1"/>
    <dgm:cxn modelId="{F5058843-AF6D-914C-9D8D-2EDADC466A92}" type="presOf" srcId="{92175016-25E4-439D-B145-8C1AB7BFEF4F}" destId="{D93DAF94-67C8-47CA-87F9-C2DECC9981FA}" srcOrd="0" destOrd="0" presId="urn:microsoft.com/office/officeart/2005/8/layout/chevron1"/>
    <dgm:cxn modelId="{5AA4BD48-2408-1D40-98AD-BCFFA98F9FF2}" type="presOf" srcId="{71A8A131-0515-4A50-8111-C5FD4DE635E1}" destId="{BCCAD28B-706B-42BD-A122-1E758D36D357}" srcOrd="0" destOrd="0" presId="urn:microsoft.com/office/officeart/2005/8/layout/chevron1"/>
    <dgm:cxn modelId="{808F716D-CD99-430A-BE21-A3E92250F5F8}" srcId="{A8541036-3982-44EA-9164-26DF9FC75AB2}" destId="{71A8A131-0515-4A50-8111-C5FD4DE635E1}" srcOrd="2" destOrd="0" parTransId="{A140A3B0-42D3-43FA-A922-4B709EC0DFDC}" sibTransId="{E495B507-5E1B-4D95-9E8C-E554BA7E72F1}"/>
    <dgm:cxn modelId="{6A48AF96-34CF-4F5D-9DCE-8C9E6D835771}" srcId="{A8541036-3982-44EA-9164-26DF9FC75AB2}" destId="{92175016-25E4-439D-B145-8C1AB7BFEF4F}" srcOrd="1" destOrd="0" parTransId="{C6BF6505-08AC-43C2-833F-8BC9FF23CD26}" sibTransId="{8367F21B-7694-4849-AC53-EE393D003597}"/>
    <dgm:cxn modelId="{CCF70CA3-4B81-4DE8-86D6-1E0DFD1D32B4}" srcId="{A8541036-3982-44EA-9164-26DF9FC75AB2}" destId="{ABDF4488-5AC6-4CDD-9F74-31D24043F2A4}" srcOrd="0" destOrd="0" parTransId="{E9C191B8-2D5B-404E-8EF8-DD6E170529EA}" sibTransId="{98270EBF-6F99-42D6-BF27-81485BE30109}"/>
    <dgm:cxn modelId="{7AFC7CB3-A9CD-8A4E-A18A-AB7A4E7DD636}" type="presOf" srcId="{ABDF4488-5AC6-4CDD-9F74-31D24043F2A4}" destId="{762B6193-8034-4F1E-96FC-589488547AAD}" srcOrd="0" destOrd="0" presId="urn:microsoft.com/office/officeart/2005/8/layout/chevron1"/>
    <dgm:cxn modelId="{591DE30F-69E3-4F46-939C-EDE7BF5395FF}" type="presParOf" srcId="{26865032-C7CD-45DE-8EEF-7E651A4A0C38}" destId="{762B6193-8034-4F1E-96FC-589488547AAD}" srcOrd="0" destOrd="0" presId="urn:microsoft.com/office/officeart/2005/8/layout/chevron1"/>
    <dgm:cxn modelId="{8D89E68B-1D78-7D4F-A79D-24F542B8FE64}" type="presParOf" srcId="{26865032-C7CD-45DE-8EEF-7E651A4A0C38}" destId="{70C4AB49-6073-4487-8A92-469E1581EB5A}" srcOrd="1" destOrd="0" presId="urn:microsoft.com/office/officeart/2005/8/layout/chevron1"/>
    <dgm:cxn modelId="{000001BE-766D-6740-9965-F712B67F1960}" type="presParOf" srcId="{26865032-C7CD-45DE-8EEF-7E651A4A0C38}" destId="{D93DAF94-67C8-47CA-87F9-C2DECC9981FA}" srcOrd="2" destOrd="0" presId="urn:microsoft.com/office/officeart/2005/8/layout/chevron1"/>
    <dgm:cxn modelId="{25D7F9E1-80E2-5842-88A0-706CE659597C}" type="presParOf" srcId="{26865032-C7CD-45DE-8EEF-7E651A4A0C38}" destId="{96503828-1220-412C-8BAF-DF7EA3D84E53}" srcOrd="3" destOrd="0" presId="urn:microsoft.com/office/officeart/2005/8/layout/chevron1"/>
    <dgm:cxn modelId="{DDF54861-5508-2F41-9616-1EC980ABBDC4}" type="presParOf" srcId="{26865032-C7CD-45DE-8EEF-7E651A4A0C38}" destId="{BCCAD28B-706B-42BD-A122-1E758D36D357}"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4A76C-298A-4530-BA79-0D1C9706A06C}">
      <dsp:nvSpPr>
        <dsp:cNvPr id="0" name=""/>
        <dsp:cNvSpPr/>
      </dsp:nvSpPr>
      <dsp:spPr>
        <a:xfrm>
          <a:off x="3841511" y="1945243"/>
          <a:ext cx="2377519" cy="237751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err="1"/>
            <a:t>ethical</a:t>
          </a:r>
          <a:r>
            <a:rPr lang="sk-SK" sz="1100" kern="1200" dirty="0"/>
            <a:t> </a:t>
          </a:r>
          <a:r>
            <a:rPr lang="sk-SK" sz="1100" kern="1200" dirty="0" err="1"/>
            <a:t>access</a:t>
          </a:r>
          <a:endParaRPr lang="sk-SK" sz="1100" kern="1200" dirty="0"/>
        </a:p>
        <a:p>
          <a:pPr marL="0" lvl="0" indent="0" algn="ctr" defTabSz="488950">
            <a:lnSpc>
              <a:spcPct val="90000"/>
            </a:lnSpc>
            <a:spcBef>
              <a:spcPct val="0"/>
            </a:spcBef>
            <a:spcAft>
              <a:spcPct val="35000"/>
            </a:spcAft>
            <a:buNone/>
          </a:pPr>
          <a:r>
            <a:rPr lang="sk-SK" sz="1100" kern="1200" dirty="0" err="1"/>
            <a:t>adaptation</a:t>
          </a:r>
          <a:r>
            <a:rPr lang="sk-SK" sz="1100" kern="1200" dirty="0"/>
            <a:t>, re-</a:t>
          </a:r>
          <a:r>
            <a:rPr lang="sk-SK" sz="1100" kern="1200" dirty="0" err="1"/>
            <a:t>use</a:t>
          </a:r>
          <a:r>
            <a:rPr lang="sk-SK" sz="1100" kern="1200" dirty="0"/>
            <a:t>, </a:t>
          </a:r>
          <a:r>
            <a:rPr lang="sk-SK" sz="1100" kern="1200" dirty="0" err="1"/>
            <a:t>utilities</a:t>
          </a:r>
          <a:endParaRPr lang="sk-SK" sz="1100" kern="1200" dirty="0"/>
        </a:p>
      </dsp:txBody>
      <dsp:txXfrm>
        <a:off x="4319498" y="2502165"/>
        <a:ext cx="1421545" cy="1222094"/>
      </dsp:txXfrm>
    </dsp:sp>
    <dsp:sp modelId="{3BDBA064-EAB9-4541-A4F8-61B92FEB6D2F}">
      <dsp:nvSpPr>
        <dsp:cNvPr id="0" name=""/>
        <dsp:cNvSpPr/>
      </dsp:nvSpPr>
      <dsp:spPr>
        <a:xfrm>
          <a:off x="2458227" y="1383284"/>
          <a:ext cx="1729105" cy="172910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err="1"/>
            <a:t>experience</a:t>
          </a:r>
          <a:r>
            <a:rPr lang="sk-SK" sz="1100" kern="1200" dirty="0"/>
            <a:t>, </a:t>
          </a:r>
          <a:r>
            <a:rPr lang="sk-SK" sz="1100" kern="1200" dirty="0" err="1"/>
            <a:t>skills</a:t>
          </a:r>
          <a:r>
            <a:rPr lang="sk-SK" sz="1100" kern="1200" dirty="0"/>
            <a:t>,</a:t>
          </a:r>
        </a:p>
        <a:p>
          <a:pPr marL="0" lvl="0" indent="0" algn="ctr" defTabSz="488950">
            <a:lnSpc>
              <a:spcPct val="90000"/>
            </a:lnSpc>
            <a:spcBef>
              <a:spcPct val="0"/>
            </a:spcBef>
            <a:spcAft>
              <a:spcPct val="35000"/>
            </a:spcAft>
            <a:buNone/>
          </a:pPr>
          <a:r>
            <a:rPr lang="sk-SK" sz="1100" kern="1200" dirty="0" err="1"/>
            <a:t>rules</a:t>
          </a:r>
          <a:r>
            <a:rPr lang="sk-SK" sz="1100" kern="1200" dirty="0"/>
            <a:t>, </a:t>
          </a:r>
          <a:r>
            <a:rPr lang="sk-SK" sz="1100" kern="1200" dirty="0" err="1"/>
            <a:t>responsibility</a:t>
          </a:r>
          <a:endParaRPr lang="sk-SK" sz="1100" kern="1200" dirty="0"/>
        </a:p>
      </dsp:txBody>
      <dsp:txXfrm>
        <a:off x="2893534" y="1821222"/>
        <a:ext cx="858491" cy="853229"/>
      </dsp:txXfrm>
    </dsp:sp>
    <dsp:sp modelId="{5918160A-616B-4C0B-8B04-02374BBBEF77}">
      <dsp:nvSpPr>
        <dsp:cNvPr id="0" name=""/>
        <dsp:cNvSpPr/>
      </dsp:nvSpPr>
      <dsp:spPr>
        <a:xfrm rot="20700000">
          <a:off x="3426703" y="190378"/>
          <a:ext cx="1694170" cy="169417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err="1"/>
            <a:t>values</a:t>
          </a:r>
          <a:r>
            <a:rPr lang="sk-SK" sz="1100" kern="1200" dirty="0"/>
            <a:t>, </a:t>
          </a:r>
          <a:r>
            <a:rPr lang="sk-SK" sz="1100" kern="1200" dirty="0" err="1"/>
            <a:t>emotions</a:t>
          </a:r>
          <a:r>
            <a:rPr lang="sk-SK" sz="1100" kern="1200" dirty="0"/>
            <a:t>, </a:t>
          </a:r>
          <a:r>
            <a:rPr lang="sk-SK" sz="1100" kern="1200" dirty="0" err="1"/>
            <a:t>ethical</a:t>
          </a:r>
          <a:r>
            <a:rPr lang="sk-SK" sz="1100" kern="1200" dirty="0"/>
            <a:t> </a:t>
          </a:r>
          <a:r>
            <a:rPr lang="sk-SK" sz="1100" kern="1200" dirty="0" err="1"/>
            <a:t>intuitions</a:t>
          </a:r>
          <a:endParaRPr lang="sk-SK" sz="1100" kern="1200" dirty="0"/>
        </a:p>
      </dsp:txBody>
      <dsp:txXfrm rot="-20700000">
        <a:off x="3798284" y="561959"/>
        <a:ext cx="951007" cy="951007"/>
      </dsp:txXfrm>
    </dsp:sp>
    <dsp:sp modelId="{8F97AAD1-47D4-4F76-87EE-103BB7B62922}">
      <dsp:nvSpPr>
        <dsp:cNvPr id="0" name=""/>
        <dsp:cNvSpPr/>
      </dsp:nvSpPr>
      <dsp:spPr>
        <a:xfrm>
          <a:off x="3660106" y="1585678"/>
          <a:ext cx="3043225" cy="3043225"/>
        </a:xfrm>
        <a:prstGeom prst="circularArrow">
          <a:avLst>
            <a:gd name="adj1" fmla="val 4688"/>
            <a:gd name="adj2" fmla="val 299029"/>
            <a:gd name="adj3" fmla="val 2519200"/>
            <a:gd name="adj4" fmla="val 1585475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6E2C46-6F02-44D0-A6FD-DE0486559E09}">
      <dsp:nvSpPr>
        <dsp:cNvPr id="0" name=""/>
        <dsp:cNvSpPr/>
      </dsp:nvSpPr>
      <dsp:spPr>
        <a:xfrm>
          <a:off x="2152006" y="1000147"/>
          <a:ext cx="2211093" cy="22110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C43C7-F8E0-46D2-AE10-5D2C945A0181}">
      <dsp:nvSpPr>
        <dsp:cNvPr id="0" name=""/>
        <dsp:cNvSpPr/>
      </dsp:nvSpPr>
      <dsp:spPr>
        <a:xfrm>
          <a:off x="3034824" y="-181260"/>
          <a:ext cx="2384003" cy="238400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1A237-1A3C-44A4-A5D3-E5DD29B44EA6}">
      <dsp:nvSpPr>
        <dsp:cNvPr id="0" name=""/>
        <dsp:cNvSpPr/>
      </dsp:nvSpPr>
      <dsp:spPr>
        <a:xfrm>
          <a:off x="3001670" y="2209822"/>
          <a:ext cx="2111959" cy="2111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k-SK" sz="2600" kern="1200"/>
            <a:t>social rules (e</a:t>
          </a:r>
          <a:r>
            <a:rPr lang="en-NZ" sz="2600" kern="1200"/>
            <a:t>t</a:t>
          </a:r>
          <a:r>
            <a:rPr lang="sk-SK" sz="2600" kern="1200"/>
            <a:t>hical codices)</a:t>
          </a:r>
        </a:p>
      </dsp:txBody>
      <dsp:txXfrm>
        <a:off x="3310959" y="2519111"/>
        <a:ext cx="1493381" cy="1493381"/>
      </dsp:txXfrm>
    </dsp:sp>
    <dsp:sp modelId="{3441E2D0-57F8-48FE-836A-834308D8DE73}">
      <dsp:nvSpPr>
        <dsp:cNvPr id="0" name=""/>
        <dsp:cNvSpPr/>
      </dsp:nvSpPr>
      <dsp:spPr>
        <a:xfrm rot="11700000">
          <a:off x="1406661" y="2464790"/>
          <a:ext cx="1569496" cy="601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2F249A-F76E-436B-8575-C17E95926FE7}">
      <dsp:nvSpPr>
        <dsp:cNvPr id="0" name=""/>
        <dsp:cNvSpPr/>
      </dsp:nvSpPr>
      <dsp:spPr>
        <a:xfrm>
          <a:off x="430220" y="1760092"/>
          <a:ext cx="2006361" cy="16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sk-SK" sz="2500" kern="1200"/>
            <a:t>utility</a:t>
          </a:r>
        </a:p>
      </dsp:txBody>
      <dsp:txXfrm>
        <a:off x="477231" y="1807103"/>
        <a:ext cx="1912339" cy="1511067"/>
      </dsp:txXfrm>
    </dsp:sp>
    <dsp:sp modelId="{E44924A5-4CF0-4917-8B68-1E841570E2C0}">
      <dsp:nvSpPr>
        <dsp:cNvPr id="0" name=""/>
        <dsp:cNvSpPr/>
      </dsp:nvSpPr>
      <dsp:spPr>
        <a:xfrm rot="14700000">
          <a:off x="2456372" y="1213794"/>
          <a:ext cx="1569496" cy="601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6B470-C2A7-4C09-8918-770643C185E5}">
      <dsp:nvSpPr>
        <dsp:cNvPr id="0" name=""/>
        <dsp:cNvSpPr/>
      </dsp:nvSpPr>
      <dsp:spPr>
        <a:xfrm>
          <a:off x="1906290" y="980"/>
          <a:ext cx="2006361" cy="16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sk-SK" sz="2500" kern="1200"/>
            <a:t>truth</a:t>
          </a:r>
        </a:p>
      </dsp:txBody>
      <dsp:txXfrm>
        <a:off x="1953301" y="47991"/>
        <a:ext cx="1912339" cy="1511067"/>
      </dsp:txXfrm>
    </dsp:sp>
    <dsp:sp modelId="{F6A5C1C7-112D-4579-993B-ED5593550FDF}">
      <dsp:nvSpPr>
        <dsp:cNvPr id="0" name=""/>
        <dsp:cNvSpPr/>
      </dsp:nvSpPr>
      <dsp:spPr>
        <a:xfrm rot="17700000">
          <a:off x="4089431" y="1213794"/>
          <a:ext cx="1569496" cy="601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4E788E-65B1-45A9-8B0F-8C4ED4D4A25D}">
      <dsp:nvSpPr>
        <dsp:cNvPr id="0" name=""/>
        <dsp:cNvSpPr/>
      </dsp:nvSpPr>
      <dsp:spPr>
        <a:xfrm>
          <a:off x="4202647" y="980"/>
          <a:ext cx="2006361" cy="16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sk-SK" sz="2500" kern="1200"/>
            <a:t>responsibility</a:t>
          </a:r>
        </a:p>
      </dsp:txBody>
      <dsp:txXfrm>
        <a:off x="4249658" y="47991"/>
        <a:ext cx="1912339" cy="1511067"/>
      </dsp:txXfrm>
    </dsp:sp>
    <dsp:sp modelId="{974C4026-B69B-4025-9F02-ED933C976123}">
      <dsp:nvSpPr>
        <dsp:cNvPr id="0" name=""/>
        <dsp:cNvSpPr/>
      </dsp:nvSpPr>
      <dsp:spPr>
        <a:xfrm rot="20700000">
          <a:off x="5139142" y="2464790"/>
          <a:ext cx="1569496" cy="601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AF704-9621-4F82-AC7E-781BD09671EE}">
      <dsp:nvSpPr>
        <dsp:cNvPr id="0" name=""/>
        <dsp:cNvSpPr/>
      </dsp:nvSpPr>
      <dsp:spPr>
        <a:xfrm>
          <a:off x="5678717" y="1760092"/>
          <a:ext cx="2006361" cy="16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sk-SK" sz="2500" kern="1200"/>
            <a:t>education information literacy</a:t>
          </a:r>
        </a:p>
      </dsp:txBody>
      <dsp:txXfrm>
        <a:off x="5725728" y="1807103"/>
        <a:ext cx="1912339" cy="151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F131B-456F-4F93-B6B4-5735495FA89E}">
      <dsp:nvSpPr>
        <dsp:cNvPr id="0" name=""/>
        <dsp:cNvSpPr/>
      </dsp:nvSpPr>
      <dsp:spPr>
        <a:xfrm>
          <a:off x="2536" y="865214"/>
          <a:ext cx="2472630" cy="95108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k-SK" sz="1900" kern="1200">
              <a:solidFill>
                <a:sysClr val="window" lastClr="FFFFFF"/>
              </a:solidFill>
              <a:latin typeface="Calibri" panose="020F0502020204030204"/>
              <a:ea typeface="+mn-ea"/>
              <a:cs typeface="+mn-cs"/>
            </a:rPr>
            <a:t>privacy and personal data</a:t>
          </a:r>
        </a:p>
      </dsp:txBody>
      <dsp:txXfrm>
        <a:off x="2536" y="865214"/>
        <a:ext cx="2472630" cy="951080"/>
      </dsp:txXfrm>
    </dsp:sp>
    <dsp:sp modelId="{1B736AD8-C5E9-443B-A3FF-912B30A1D6E4}">
      <dsp:nvSpPr>
        <dsp:cNvPr id="0" name=""/>
        <dsp:cNvSpPr/>
      </dsp:nvSpPr>
      <dsp:spPr>
        <a:xfrm>
          <a:off x="2536" y="1816295"/>
          <a:ext cx="2472630" cy="1641252"/>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protection</a:t>
          </a:r>
          <a:endParaRPr lang="sk-SK" sz="19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security</a:t>
          </a:r>
        </a:p>
      </dsp:txBody>
      <dsp:txXfrm>
        <a:off x="2536" y="1816295"/>
        <a:ext cx="2472630" cy="1641252"/>
      </dsp:txXfrm>
    </dsp:sp>
    <dsp:sp modelId="{BE23C281-6A90-4CEF-953A-BADDA5C5F86A}">
      <dsp:nvSpPr>
        <dsp:cNvPr id="0" name=""/>
        <dsp:cNvSpPr/>
      </dsp:nvSpPr>
      <dsp:spPr>
        <a:xfrm>
          <a:off x="2821334" y="865214"/>
          <a:ext cx="2472630" cy="95108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k-SK" sz="1900" kern="1200">
              <a:solidFill>
                <a:sysClr val="window" lastClr="FFFFFF"/>
              </a:solidFill>
              <a:latin typeface="Calibri" panose="020F0502020204030204"/>
              <a:ea typeface="+mn-ea"/>
              <a:cs typeface="+mn-cs"/>
            </a:rPr>
            <a:t>information technologies and artificial  intelligence</a:t>
          </a:r>
        </a:p>
      </dsp:txBody>
      <dsp:txXfrm>
        <a:off x="2821334" y="865214"/>
        <a:ext cx="2472630" cy="951080"/>
      </dsp:txXfrm>
    </dsp:sp>
    <dsp:sp modelId="{584F3120-B517-481A-B2D1-9FBAFAB5C5E8}">
      <dsp:nvSpPr>
        <dsp:cNvPr id="0" name=""/>
        <dsp:cNvSpPr/>
      </dsp:nvSpPr>
      <dsp:spPr>
        <a:xfrm>
          <a:off x="2821334" y="1816295"/>
          <a:ext cx="2472630" cy="1641252"/>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human governance, quality of data</a:t>
          </a:r>
        </a:p>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benefits for people, transparency</a:t>
          </a:r>
        </a:p>
      </dsp:txBody>
      <dsp:txXfrm>
        <a:off x="2821334" y="1816295"/>
        <a:ext cx="2472630" cy="1641252"/>
      </dsp:txXfrm>
    </dsp:sp>
    <dsp:sp modelId="{5E4B36E7-C90B-48E5-94FB-DAAD6DAB7EEC}">
      <dsp:nvSpPr>
        <dsp:cNvPr id="0" name=""/>
        <dsp:cNvSpPr/>
      </dsp:nvSpPr>
      <dsp:spPr>
        <a:xfrm>
          <a:off x="5640133" y="865214"/>
          <a:ext cx="2472630" cy="95108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sk-SK" sz="1900" kern="1200">
              <a:solidFill>
                <a:sysClr val="window" lastClr="FFFFFF"/>
              </a:solidFill>
              <a:latin typeface="Calibri" panose="020F0502020204030204"/>
              <a:ea typeface="+mn-ea"/>
              <a:cs typeface="+mn-cs"/>
            </a:rPr>
            <a:t>disinformation</a:t>
          </a:r>
        </a:p>
      </dsp:txBody>
      <dsp:txXfrm>
        <a:off x="5640133" y="865214"/>
        <a:ext cx="2472630" cy="951080"/>
      </dsp:txXfrm>
    </dsp:sp>
    <dsp:sp modelId="{63A3ADAA-2FDC-40BD-97DC-170F3D52386B}">
      <dsp:nvSpPr>
        <dsp:cNvPr id="0" name=""/>
        <dsp:cNvSpPr/>
      </dsp:nvSpPr>
      <dsp:spPr>
        <a:xfrm>
          <a:off x="5640133" y="1816295"/>
          <a:ext cx="2472630" cy="1641252"/>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accuracy of information</a:t>
          </a:r>
        </a:p>
        <a:p>
          <a:pPr marL="171450" lvl="1" indent="-171450" algn="l" defTabSz="844550">
            <a:lnSpc>
              <a:spcPct val="90000"/>
            </a:lnSpc>
            <a:spcBef>
              <a:spcPct val="0"/>
            </a:spcBef>
            <a:spcAft>
              <a:spcPct val="15000"/>
            </a:spcAft>
            <a:buChar char="•"/>
          </a:pPr>
          <a:r>
            <a:rPr lang="sk-SK" sz="1900" kern="1200">
              <a:solidFill>
                <a:sysClr val="windowText" lastClr="000000">
                  <a:hueOff val="0"/>
                  <a:satOff val="0"/>
                  <a:lumOff val="0"/>
                  <a:alphaOff val="0"/>
                </a:sysClr>
              </a:solidFill>
              <a:latin typeface="Calibri" panose="020F0502020204030204"/>
              <a:ea typeface="+mn-ea"/>
              <a:cs typeface="+mn-cs"/>
            </a:rPr>
            <a:t>false news, verification of truth, information literacy </a:t>
          </a:r>
        </a:p>
      </dsp:txBody>
      <dsp:txXfrm>
        <a:off x="5640133" y="1816295"/>
        <a:ext cx="2472630" cy="164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B91F4-86BB-4ADE-8438-8C5DE74F8B8C}">
      <dsp:nvSpPr>
        <dsp:cNvPr id="0" name=""/>
        <dsp:cNvSpPr/>
      </dsp:nvSpPr>
      <dsp:spPr>
        <a:xfrm>
          <a:off x="2536" y="873021"/>
          <a:ext cx="2472630" cy="76090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sk-SK" sz="2100" kern="1200">
              <a:solidFill>
                <a:sysClr val="window" lastClr="FFFFFF"/>
              </a:solidFill>
              <a:latin typeface="Calibri" panose="020F0502020204030204"/>
              <a:ea typeface="+mn-ea"/>
              <a:cs typeface="+mn-cs"/>
            </a:rPr>
            <a:t>impact on human life</a:t>
          </a:r>
        </a:p>
      </dsp:txBody>
      <dsp:txXfrm>
        <a:off x="2536" y="873021"/>
        <a:ext cx="2472630" cy="760902"/>
      </dsp:txXfrm>
    </dsp:sp>
    <dsp:sp modelId="{7AA76A3B-D4C3-41D0-8C3D-82EDACC69C8C}">
      <dsp:nvSpPr>
        <dsp:cNvPr id="0" name=""/>
        <dsp:cNvSpPr/>
      </dsp:nvSpPr>
      <dsp:spPr>
        <a:xfrm>
          <a:off x="2536" y="1633923"/>
          <a:ext cx="2472630" cy="181581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sk-SK" sz="2100" kern="1200">
              <a:solidFill>
                <a:sysClr val="windowText" lastClr="000000">
                  <a:hueOff val="0"/>
                  <a:satOff val="0"/>
                  <a:lumOff val="0"/>
                  <a:alphaOff val="0"/>
                </a:sysClr>
              </a:solidFill>
              <a:latin typeface="Calibri" panose="020F0502020204030204"/>
              <a:ea typeface="+mn-ea"/>
              <a:cs typeface="+mn-cs"/>
            </a:rPr>
            <a:t>personal data, decision-making, checking</a:t>
          </a:r>
        </a:p>
        <a:p>
          <a:pPr marL="228600" lvl="1" indent="-228600" algn="ctr" defTabSz="933450">
            <a:lnSpc>
              <a:spcPct val="90000"/>
            </a:lnSpc>
            <a:spcBef>
              <a:spcPct val="0"/>
            </a:spcBef>
            <a:spcAft>
              <a:spcPct val="15000"/>
            </a:spcAft>
            <a:buChar char="•"/>
          </a:pPr>
          <a:r>
            <a:rPr lang="sk-SK" sz="2100" kern="1200" dirty="0">
              <a:solidFill>
                <a:sysClr val="windowText" lastClr="000000">
                  <a:hueOff val="0"/>
                  <a:satOff val="0"/>
                  <a:lumOff val="0"/>
                  <a:alphaOff val="0"/>
                </a:sysClr>
              </a:solidFill>
              <a:latin typeface="Calibri" panose="020F0502020204030204"/>
              <a:ea typeface="+mn-ea"/>
              <a:cs typeface="+mn-cs"/>
            </a:rPr>
            <a:t>monitoring, </a:t>
          </a:r>
          <a:r>
            <a:rPr lang="sk-SK" sz="2100" kern="1200" dirty="0" err="1">
              <a:solidFill>
                <a:sysClr val="windowText" lastClr="000000">
                  <a:hueOff val="0"/>
                  <a:satOff val="0"/>
                  <a:lumOff val="0"/>
                  <a:alphaOff val="0"/>
                </a:sysClr>
              </a:solidFill>
              <a:latin typeface="Calibri" panose="020F0502020204030204"/>
              <a:ea typeface="+mn-ea"/>
              <a:cs typeface="+mn-cs"/>
            </a:rPr>
            <a:t>commercialization</a:t>
          </a:r>
          <a:endParaRPr lang="sk-SK" sz="2100" kern="1200" dirty="0">
            <a:solidFill>
              <a:sysClr val="windowText" lastClr="000000">
                <a:hueOff val="0"/>
                <a:satOff val="0"/>
                <a:lumOff val="0"/>
                <a:alphaOff val="0"/>
              </a:sysClr>
            </a:solidFill>
            <a:latin typeface="Calibri" panose="020F0502020204030204"/>
            <a:ea typeface="+mn-ea"/>
            <a:cs typeface="+mn-cs"/>
          </a:endParaRPr>
        </a:p>
      </dsp:txBody>
      <dsp:txXfrm>
        <a:off x="2536" y="1633923"/>
        <a:ext cx="2472630" cy="1815817"/>
      </dsp:txXfrm>
    </dsp:sp>
    <dsp:sp modelId="{C7EF8D31-0E31-47C2-8BE3-1404BF39E8C3}">
      <dsp:nvSpPr>
        <dsp:cNvPr id="0" name=""/>
        <dsp:cNvSpPr/>
      </dsp:nvSpPr>
      <dsp:spPr>
        <a:xfrm>
          <a:off x="2821334" y="873021"/>
          <a:ext cx="2472630" cy="76090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sk-SK" sz="2100" kern="1200" dirty="0" err="1">
              <a:solidFill>
                <a:sysClr val="window" lastClr="FFFFFF"/>
              </a:solidFill>
              <a:latin typeface="Calibri" panose="020F0502020204030204"/>
              <a:ea typeface="+mn-ea"/>
              <a:cs typeface="+mn-cs"/>
            </a:rPr>
            <a:t>bias</a:t>
          </a:r>
          <a:r>
            <a:rPr lang="sk-SK" sz="2100" kern="1200" dirty="0">
              <a:solidFill>
                <a:sysClr val="window" lastClr="FFFFFF"/>
              </a:solidFill>
              <a:latin typeface="Calibri" panose="020F0502020204030204"/>
              <a:ea typeface="+mn-ea"/>
              <a:cs typeface="+mn-cs"/>
            </a:rPr>
            <a:t> of </a:t>
          </a:r>
          <a:r>
            <a:rPr lang="sk-SK" sz="2100" kern="1200" dirty="0" err="1">
              <a:solidFill>
                <a:sysClr val="window" lastClr="FFFFFF"/>
              </a:solidFill>
              <a:latin typeface="Calibri" panose="020F0502020204030204"/>
              <a:ea typeface="+mn-ea"/>
              <a:cs typeface="+mn-cs"/>
            </a:rPr>
            <a:t>algorithms</a:t>
          </a:r>
          <a:endParaRPr lang="sk-SK" sz="2100" kern="1200" dirty="0">
            <a:solidFill>
              <a:sysClr val="window" lastClr="FFFFFF"/>
            </a:solidFill>
            <a:latin typeface="Calibri" panose="020F0502020204030204"/>
            <a:ea typeface="+mn-ea"/>
            <a:cs typeface="+mn-cs"/>
          </a:endParaRPr>
        </a:p>
      </dsp:txBody>
      <dsp:txXfrm>
        <a:off x="2821334" y="873021"/>
        <a:ext cx="2472630" cy="760902"/>
      </dsp:txXfrm>
    </dsp:sp>
    <dsp:sp modelId="{929273E6-2EF9-485A-BF68-D482222ADDCD}">
      <dsp:nvSpPr>
        <dsp:cNvPr id="0" name=""/>
        <dsp:cNvSpPr/>
      </dsp:nvSpPr>
      <dsp:spPr>
        <a:xfrm>
          <a:off x="2821334" y="1633923"/>
          <a:ext cx="2472630" cy="181581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sk-SK" sz="2100" kern="1200">
              <a:solidFill>
                <a:sysClr val="windowText" lastClr="000000">
                  <a:hueOff val="0"/>
                  <a:satOff val="0"/>
                  <a:lumOff val="0"/>
                  <a:alphaOff val="0"/>
                </a:sysClr>
              </a:solidFill>
              <a:latin typeface="Calibri" panose="020F0502020204030204"/>
              <a:ea typeface="+mn-ea"/>
              <a:cs typeface="+mn-cs"/>
            </a:rPr>
            <a:t>transparency, explainability, interpretability</a:t>
          </a:r>
        </a:p>
        <a:p>
          <a:pPr marL="228600" lvl="1" indent="-228600" algn="ctr" defTabSz="933450">
            <a:lnSpc>
              <a:spcPct val="90000"/>
            </a:lnSpc>
            <a:spcBef>
              <a:spcPct val="0"/>
            </a:spcBef>
            <a:spcAft>
              <a:spcPct val="15000"/>
            </a:spcAft>
            <a:buChar char="•"/>
          </a:pPr>
          <a:r>
            <a:rPr lang="sk-SK" sz="2100" kern="1200">
              <a:solidFill>
                <a:sysClr val="windowText" lastClr="000000">
                  <a:hueOff val="0"/>
                  <a:satOff val="0"/>
                  <a:lumOff val="0"/>
                  <a:alphaOff val="0"/>
                </a:sysClr>
              </a:solidFill>
              <a:latin typeface="Calibri" panose="020F0502020204030204"/>
              <a:ea typeface="+mn-ea"/>
              <a:cs typeface="+mn-cs"/>
            </a:rPr>
            <a:t>decision-making</a:t>
          </a:r>
        </a:p>
      </dsp:txBody>
      <dsp:txXfrm>
        <a:off x="2821334" y="1633923"/>
        <a:ext cx="2472630" cy="1815817"/>
      </dsp:txXfrm>
    </dsp:sp>
    <dsp:sp modelId="{214AFF2A-D83D-4FBD-8841-26EAF6E63B0A}">
      <dsp:nvSpPr>
        <dsp:cNvPr id="0" name=""/>
        <dsp:cNvSpPr/>
      </dsp:nvSpPr>
      <dsp:spPr>
        <a:xfrm>
          <a:off x="5640133" y="873021"/>
          <a:ext cx="2472630" cy="76090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sk-SK" sz="2100" kern="1200">
              <a:solidFill>
                <a:sysClr val="window" lastClr="FFFFFF"/>
              </a:solidFill>
              <a:latin typeface="Calibri" panose="020F0502020204030204"/>
              <a:ea typeface="+mn-ea"/>
              <a:cs typeface="+mn-cs"/>
            </a:rPr>
            <a:t>control and human management</a:t>
          </a:r>
        </a:p>
      </dsp:txBody>
      <dsp:txXfrm>
        <a:off x="5640133" y="873021"/>
        <a:ext cx="2472630" cy="760902"/>
      </dsp:txXfrm>
    </dsp:sp>
    <dsp:sp modelId="{D42D4CA3-99AA-41A2-B84F-34761E714376}">
      <dsp:nvSpPr>
        <dsp:cNvPr id="0" name=""/>
        <dsp:cNvSpPr/>
      </dsp:nvSpPr>
      <dsp:spPr>
        <a:xfrm>
          <a:off x="5640133" y="1633923"/>
          <a:ext cx="2472630" cy="181581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sk-SK" sz="2100" kern="1200">
              <a:solidFill>
                <a:sysClr val="windowText" lastClr="000000">
                  <a:hueOff val="0"/>
                  <a:satOff val="0"/>
                  <a:lumOff val="0"/>
                  <a:alphaOff val="0"/>
                </a:sysClr>
              </a:solidFill>
              <a:latin typeface="Calibri" panose="020F0502020204030204"/>
              <a:ea typeface="+mn-ea"/>
              <a:cs typeface="+mn-cs"/>
            </a:rPr>
            <a:t>limitations of freedom and democracy</a:t>
          </a:r>
        </a:p>
      </dsp:txBody>
      <dsp:txXfrm>
        <a:off x="5640133" y="1633923"/>
        <a:ext cx="2472630" cy="1815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576E8-8496-4201-925E-1563D59EFE3A}">
      <dsp:nvSpPr>
        <dsp:cNvPr id="0" name=""/>
        <dsp:cNvSpPr/>
      </dsp:nvSpPr>
      <dsp:spPr>
        <a:xfrm>
          <a:off x="2536" y="772029"/>
          <a:ext cx="2472630" cy="7776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k-SK" sz="2700" kern="1200">
              <a:solidFill>
                <a:sysClr val="window" lastClr="FFFFFF"/>
              </a:solidFill>
              <a:latin typeface="Calibri" panose="020F0502020204030204"/>
              <a:ea typeface="+mn-ea"/>
              <a:cs typeface="+mn-cs"/>
            </a:rPr>
            <a:t>utility</a:t>
          </a:r>
        </a:p>
      </dsp:txBody>
      <dsp:txXfrm>
        <a:off x="2536" y="772029"/>
        <a:ext cx="2472630" cy="777600"/>
      </dsp:txXfrm>
    </dsp:sp>
    <dsp:sp modelId="{9790CE18-03FD-45AB-A392-6B0FEC03B2E2}">
      <dsp:nvSpPr>
        <dsp:cNvPr id="0" name=""/>
        <dsp:cNvSpPr/>
      </dsp:nvSpPr>
      <dsp:spPr>
        <a:xfrm>
          <a:off x="2536" y="1549629"/>
          <a:ext cx="2472630" cy="200110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cognitive development</a:t>
          </a:r>
        </a:p>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responsibility</a:t>
          </a:r>
        </a:p>
        <a:p>
          <a:pPr marL="228600" lvl="1" indent="-228600" algn="l" defTabSz="1200150">
            <a:lnSpc>
              <a:spcPct val="90000"/>
            </a:lnSpc>
            <a:spcBef>
              <a:spcPct val="0"/>
            </a:spcBef>
            <a:spcAft>
              <a:spcPct val="15000"/>
            </a:spcAft>
            <a:buChar char="•"/>
          </a:pPr>
          <a:endParaRPr lang="sk-SK" sz="2700" kern="1200">
            <a:solidFill>
              <a:sysClr val="windowText" lastClr="000000">
                <a:hueOff val="0"/>
                <a:satOff val="0"/>
                <a:lumOff val="0"/>
                <a:alphaOff val="0"/>
              </a:sysClr>
            </a:solidFill>
            <a:latin typeface="Calibri" panose="020F0502020204030204"/>
            <a:ea typeface="+mn-ea"/>
            <a:cs typeface="+mn-cs"/>
          </a:endParaRPr>
        </a:p>
      </dsp:txBody>
      <dsp:txXfrm>
        <a:off x="2536" y="1549629"/>
        <a:ext cx="2472630" cy="2001104"/>
      </dsp:txXfrm>
    </dsp:sp>
    <dsp:sp modelId="{720A0D91-494E-4D5D-9ECD-89281CFE5CBF}">
      <dsp:nvSpPr>
        <dsp:cNvPr id="0" name=""/>
        <dsp:cNvSpPr/>
      </dsp:nvSpPr>
      <dsp:spPr>
        <a:xfrm>
          <a:off x="2821334" y="772029"/>
          <a:ext cx="2472630" cy="7776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k-SK" sz="2700" kern="1200">
              <a:solidFill>
                <a:sysClr val="window" lastClr="FFFFFF"/>
              </a:solidFill>
              <a:latin typeface="Calibri" panose="020F0502020204030204"/>
              <a:ea typeface="+mn-ea"/>
              <a:cs typeface="+mn-cs"/>
            </a:rPr>
            <a:t>truthfulness</a:t>
          </a:r>
        </a:p>
      </dsp:txBody>
      <dsp:txXfrm>
        <a:off x="2821334" y="772029"/>
        <a:ext cx="2472630" cy="777600"/>
      </dsp:txXfrm>
    </dsp:sp>
    <dsp:sp modelId="{6F911544-1CB3-48AC-BCDC-B409B19D3A46}">
      <dsp:nvSpPr>
        <dsp:cNvPr id="0" name=""/>
        <dsp:cNvSpPr/>
      </dsp:nvSpPr>
      <dsp:spPr>
        <a:xfrm>
          <a:off x="2821334" y="1549629"/>
          <a:ext cx="2472630" cy="200110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verification</a:t>
          </a:r>
        </a:p>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 critical thinking</a:t>
          </a:r>
        </a:p>
      </dsp:txBody>
      <dsp:txXfrm>
        <a:off x="2821334" y="1549629"/>
        <a:ext cx="2472630" cy="2001104"/>
      </dsp:txXfrm>
    </dsp:sp>
    <dsp:sp modelId="{5E3BEE17-E545-4F06-95D1-EFD364CD6D34}">
      <dsp:nvSpPr>
        <dsp:cNvPr id="0" name=""/>
        <dsp:cNvSpPr/>
      </dsp:nvSpPr>
      <dsp:spPr>
        <a:xfrm>
          <a:off x="5640133" y="772029"/>
          <a:ext cx="2472630" cy="7776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k-SK" sz="2700" kern="1200">
              <a:solidFill>
                <a:sysClr val="window" lastClr="FFFFFF"/>
              </a:solidFill>
              <a:latin typeface="Calibri" panose="020F0502020204030204"/>
              <a:ea typeface="+mn-ea"/>
              <a:cs typeface="+mn-cs"/>
            </a:rPr>
            <a:t>credibility</a:t>
          </a:r>
        </a:p>
      </dsp:txBody>
      <dsp:txXfrm>
        <a:off x="5640133" y="772029"/>
        <a:ext cx="2472630" cy="777600"/>
      </dsp:txXfrm>
    </dsp:sp>
    <dsp:sp modelId="{D6714AFE-23A4-4CB4-841D-B4D802353EEF}">
      <dsp:nvSpPr>
        <dsp:cNvPr id="0" name=""/>
        <dsp:cNvSpPr/>
      </dsp:nvSpPr>
      <dsp:spPr>
        <a:xfrm>
          <a:off x="5640133" y="1549629"/>
          <a:ext cx="2472630" cy="200110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objectivity</a:t>
          </a:r>
        </a:p>
        <a:p>
          <a:pPr marL="228600" lvl="1" indent="-228600" algn="l" defTabSz="1200150">
            <a:lnSpc>
              <a:spcPct val="90000"/>
            </a:lnSpc>
            <a:spcBef>
              <a:spcPct val="0"/>
            </a:spcBef>
            <a:spcAft>
              <a:spcPct val="15000"/>
            </a:spcAft>
            <a:buChar char="•"/>
          </a:pPr>
          <a:r>
            <a:rPr lang="sk-SK" sz="2700" kern="1200">
              <a:solidFill>
                <a:sysClr val="windowText" lastClr="000000">
                  <a:hueOff val="0"/>
                  <a:satOff val="0"/>
                  <a:lumOff val="0"/>
                  <a:alphaOff val="0"/>
                </a:sysClr>
              </a:solidFill>
              <a:latin typeface="Calibri" panose="020F0502020204030204"/>
              <a:ea typeface="+mn-ea"/>
              <a:cs typeface="+mn-cs"/>
            </a:rPr>
            <a:t>topicality</a:t>
          </a:r>
        </a:p>
      </dsp:txBody>
      <dsp:txXfrm>
        <a:off x="5640133" y="1549629"/>
        <a:ext cx="2472630" cy="2001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2061-2FD8-4809-AD46-CA1B93A7D8F5}">
      <dsp:nvSpPr>
        <dsp:cNvPr id="0" name=""/>
        <dsp:cNvSpPr/>
      </dsp:nvSpPr>
      <dsp:spPr>
        <a:xfrm>
          <a:off x="214187" y="2771085"/>
          <a:ext cx="1763679" cy="7054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k-SK" sz="1300" kern="1200" dirty="0" err="1"/>
            <a:t>education</a:t>
          </a:r>
          <a:endParaRPr lang="sk-SK" sz="1300" kern="1200" dirty="0"/>
        </a:p>
      </dsp:txBody>
      <dsp:txXfrm>
        <a:off x="566923" y="2771085"/>
        <a:ext cx="1058208" cy="705471"/>
      </dsp:txXfrm>
    </dsp:sp>
    <dsp:sp modelId="{A9079FA7-602F-4386-A990-A3D7FA98CBDB}">
      <dsp:nvSpPr>
        <dsp:cNvPr id="0" name=""/>
        <dsp:cNvSpPr/>
      </dsp:nvSpPr>
      <dsp:spPr>
        <a:xfrm>
          <a:off x="1638719" y="2782810"/>
          <a:ext cx="1763679" cy="7054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k-SK" sz="1300" kern="1200"/>
            <a:t>research</a:t>
          </a:r>
        </a:p>
      </dsp:txBody>
      <dsp:txXfrm>
        <a:off x="1991455" y="2782810"/>
        <a:ext cx="1058208" cy="705471"/>
      </dsp:txXfrm>
    </dsp:sp>
    <dsp:sp modelId="{7F90005A-D86A-450F-92C9-E7EBC5FCC288}">
      <dsp:nvSpPr>
        <dsp:cNvPr id="0" name=""/>
        <dsp:cNvSpPr/>
      </dsp:nvSpPr>
      <dsp:spPr>
        <a:xfrm>
          <a:off x="3176625" y="2798739"/>
          <a:ext cx="1763679" cy="7054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k-SK" sz="1300" kern="1200" dirty="0" err="1"/>
            <a:t>organizations</a:t>
          </a:r>
          <a:endParaRPr lang="sk-SK" sz="1300" kern="1200" dirty="0"/>
        </a:p>
      </dsp:txBody>
      <dsp:txXfrm>
        <a:off x="3529361" y="2798739"/>
        <a:ext cx="1058208" cy="705471"/>
      </dsp:txXfrm>
    </dsp:sp>
    <dsp:sp modelId="{CA23BCB8-7712-4407-B0F4-82CAD98C5FF8}">
      <dsp:nvSpPr>
        <dsp:cNvPr id="0" name=""/>
        <dsp:cNvSpPr/>
      </dsp:nvSpPr>
      <dsp:spPr>
        <a:xfrm>
          <a:off x="4603951" y="2818281"/>
          <a:ext cx="1763679" cy="7054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k-SK" sz="1300" kern="1200" dirty="0" err="1"/>
            <a:t>workplace</a:t>
          </a:r>
          <a:r>
            <a:rPr lang="sk-SK" sz="1300" kern="1200" dirty="0"/>
            <a:t> </a:t>
          </a:r>
          <a:r>
            <a:rPr lang="sk-SK" sz="1300" kern="1200" dirty="0" err="1"/>
            <a:t>processes</a:t>
          </a:r>
          <a:endParaRPr lang="sk-SK" sz="1300" kern="1200" dirty="0"/>
        </a:p>
      </dsp:txBody>
      <dsp:txXfrm>
        <a:off x="4956687" y="2818281"/>
        <a:ext cx="1058208" cy="705471"/>
      </dsp:txXfrm>
    </dsp:sp>
    <dsp:sp modelId="{2C2F8D6F-12DD-49C0-8D13-688527F540F3}">
      <dsp:nvSpPr>
        <dsp:cNvPr id="0" name=""/>
        <dsp:cNvSpPr/>
      </dsp:nvSpPr>
      <dsp:spPr>
        <a:xfrm>
          <a:off x="6025157" y="2818281"/>
          <a:ext cx="1763679" cy="7054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k-SK" sz="1300" kern="1200" dirty="0" err="1"/>
            <a:t>everyday</a:t>
          </a:r>
          <a:r>
            <a:rPr lang="sk-SK" sz="1300" kern="1200" dirty="0"/>
            <a:t> </a:t>
          </a:r>
          <a:r>
            <a:rPr lang="sk-SK" sz="1300" kern="1200" dirty="0" err="1"/>
            <a:t>information</a:t>
          </a:r>
          <a:endParaRPr lang="sk-SK" sz="1300" kern="1200" dirty="0"/>
        </a:p>
      </dsp:txBody>
      <dsp:txXfrm>
        <a:off x="6377893" y="2818281"/>
        <a:ext cx="1058208" cy="705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B6193-8034-4F1E-96FC-589488547AAD}">
      <dsp:nvSpPr>
        <dsp:cNvPr id="0" name=""/>
        <dsp:cNvSpPr/>
      </dsp:nvSpPr>
      <dsp:spPr>
        <a:xfrm>
          <a:off x="1410" y="0"/>
          <a:ext cx="1717860" cy="4358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k-SK" sz="1400" kern="1200" dirty="0" err="1"/>
            <a:t>use</a:t>
          </a:r>
          <a:r>
            <a:rPr lang="sk-SK" sz="1400" kern="1200" dirty="0"/>
            <a:t> of  </a:t>
          </a:r>
          <a:r>
            <a:rPr lang="sk-SK" sz="1400" kern="1200" dirty="0" err="1"/>
            <a:t>information</a:t>
          </a:r>
          <a:endParaRPr lang="sk-SK" sz="1400" kern="1200" dirty="0"/>
        </a:p>
      </dsp:txBody>
      <dsp:txXfrm>
        <a:off x="219322" y="0"/>
        <a:ext cx="1282037" cy="435823"/>
      </dsp:txXfrm>
    </dsp:sp>
    <dsp:sp modelId="{D93DAF94-67C8-47CA-87F9-C2DECC9981FA}">
      <dsp:nvSpPr>
        <dsp:cNvPr id="0" name=""/>
        <dsp:cNvSpPr/>
      </dsp:nvSpPr>
      <dsp:spPr>
        <a:xfrm>
          <a:off x="1547484" y="0"/>
          <a:ext cx="1717860" cy="4358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k-SK" sz="1400" kern="1200" dirty="0" err="1"/>
            <a:t>creation</a:t>
          </a:r>
          <a:r>
            <a:rPr lang="sk-SK" sz="1400" kern="1200" dirty="0"/>
            <a:t> of </a:t>
          </a:r>
          <a:r>
            <a:rPr lang="sk-SK" sz="1400" kern="1200" dirty="0" err="1"/>
            <a:t>information</a:t>
          </a:r>
          <a:endParaRPr lang="sk-SK" sz="1400" kern="1200" dirty="0"/>
        </a:p>
      </dsp:txBody>
      <dsp:txXfrm>
        <a:off x="1765396" y="0"/>
        <a:ext cx="1282037" cy="435823"/>
      </dsp:txXfrm>
    </dsp:sp>
    <dsp:sp modelId="{BCCAD28B-706B-42BD-A122-1E758D36D357}">
      <dsp:nvSpPr>
        <dsp:cNvPr id="0" name=""/>
        <dsp:cNvSpPr/>
      </dsp:nvSpPr>
      <dsp:spPr>
        <a:xfrm>
          <a:off x="3093559" y="0"/>
          <a:ext cx="1717860" cy="4358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k-SK" sz="1400" kern="1200" dirty="0" err="1"/>
            <a:t>communication</a:t>
          </a:r>
          <a:r>
            <a:rPr lang="sk-SK" sz="1400" kern="1200" dirty="0"/>
            <a:t> of </a:t>
          </a:r>
          <a:r>
            <a:rPr lang="sk-SK" sz="1400" kern="1200" dirty="0" err="1"/>
            <a:t>information</a:t>
          </a:r>
          <a:endParaRPr lang="sk-SK" sz="1400" kern="1200" dirty="0"/>
        </a:p>
      </dsp:txBody>
      <dsp:txXfrm>
        <a:off x="3311471" y="0"/>
        <a:ext cx="1282037" cy="43582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F8781-2383-F545-A14E-F2FABCFD74C1}" type="datetimeFigureOut">
              <a:rPr lang="en-SK" smtClean="0"/>
              <a:t>10/20/2022</a:t>
            </a:fld>
            <a:endParaRPr lang="en-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9155B-5C4D-4042-BB6D-C92EFF5F8223}" type="slidenum">
              <a:rPr lang="en-SK" smtClean="0"/>
              <a:t>‹#›</a:t>
            </a:fld>
            <a:endParaRPr lang="en-SK"/>
          </a:p>
        </p:txBody>
      </p:sp>
    </p:spTree>
    <p:extLst>
      <p:ext uri="{BB962C8B-B14F-4D97-AF65-F5344CB8AC3E}">
        <p14:creationId xmlns:p14="http://schemas.microsoft.com/office/powerpoint/2010/main" val="152902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solidFill>
          <a:srgbClr val="9E2B2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CCDC05-4240-544A-BCC1-5FB170D2A225}"/>
              </a:ext>
            </a:extLst>
          </p:cNvPr>
          <p:cNvSpPr>
            <a:spLocks noGrp="1"/>
          </p:cNvSpPr>
          <p:nvPr>
            <p:ph type="ctrTitle"/>
          </p:nvPr>
        </p:nvSpPr>
        <p:spPr>
          <a:xfrm>
            <a:off x="818445" y="2139020"/>
            <a:ext cx="9144000" cy="2579961"/>
          </a:xfrm>
          <a:prstGeom prst="rect">
            <a:avLst/>
          </a:prstGeom>
        </p:spPr>
        <p:txBody>
          <a:bodyPr wrap="square" lIns="0" rIns="0" anchor="ctr">
            <a:noAutofit/>
          </a:bodyPr>
          <a:lstStyle>
            <a:lvl1pPr>
              <a:defRPr sz="7200">
                <a:solidFill>
                  <a:schemeClr val="bg1"/>
                </a:solidFill>
              </a:defRPr>
            </a:lvl1pPr>
          </a:lstStyle>
          <a:p>
            <a:pPr algn="l"/>
            <a:r>
              <a:rPr lang="sk-SK" sz="7200" b="1">
                <a:solidFill>
                  <a:schemeClr val="bg1"/>
                </a:solidFill>
                <a:latin typeface="Corbel" panose="020B0503020204020204" pitchFamily="34" charset="0"/>
              </a:rPr>
              <a:t>Kliknutím upravte štýl predlohy nadpisu</a:t>
            </a:r>
            <a:endParaRPr lang="en-SK" sz="7200" b="1" dirty="0">
              <a:solidFill>
                <a:schemeClr val="bg1"/>
              </a:solidFill>
              <a:latin typeface="Corbel" panose="020B0503020204020204" pitchFamily="34" charset="0"/>
            </a:endParaRPr>
          </a:p>
        </p:txBody>
      </p:sp>
      <p:sp>
        <p:nvSpPr>
          <p:cNvPr id="18" name="Text Placeholder 22">
            <a:extLst>
              <a:ext uri="{FF2B5EF4-FFF2-40B4-BE49-F238E27FC236}">
                <a16:creationId xmlns:a16="http://schemas.microsoft.com/office/drawing/2014/main" id="{B9193127-3FCD-4342-8847-D89C7D3CDA0F}"/>
              </a:ext>
            </a:extLst>
          </p:cNvPr>
          <p:cNvSpPr>
            <a:spLocks noGrp="1"/>
          </p:cNvSpPr>
          <p:nvPr>
            <p:ph type="body" sz="quarter" idx="11" hasCustomPrompt="1"/>
          </p:nvPr>
        </p:nvSpPr>
        <p:spPr>
          <a:xfrm>
            <a:off x="818445" y="5199222"/>
            <a:ext cx="5277556" cy="430212"/>
          </a:xfrm>
        </p:spPr>
        <p:txBody>
          <a:bodyPr lIns="0">
            <a:noAutofit/>
          </a:bodyPr>
          <a:lstStyle>
            <a:lvl1pPr marL="0" indent="0">
              <a:buFontTx/>
              <a:buNone/>
              <a:defRPr sz="3600" b="1" i="0">
                <a:solidFill>
                  <a:schemeClr val="bg1"/>
                </a:solidFill>
                <a:latin typeface="Corbel" panose="020B05030202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SK" dirty="0"/>
              <a:t>Meno Priezvisko</a:t>
            </a:r>
          </a:p>
        </p:txBody>
      </p:sp>
      <p:sp>
        <p:nvSpPr>
          <p:cNvPr id="19" name="Text Placeholder 22">
            <a:extLst>
              <a:ext uri="{FF2B5EF4-FFF2-40B4-BE49-F238E27FC236}">
                <a16:creationId xmlns:a16="http://schemas.microsoft.com/office/drawing/2014/main" id="{2EA37F1B-379D-624D-8692-3A9FB376CE51}"/>
              </a:ext>
            </a:extLst>
          </p:cNvPr>
          <p:cNvSpPr>
            <a:spLocks noGrp="1"/>
          </p:cNvSpPr>
          <p:nvPr>
            <p:ph type="body" sz="quarter" idx="12" hasCustomPrompt="1"/>
          </p:nvPr>
        </p:nvSpPr>
        <p:spPr>
          <a:xfrm>
            <a:off x="818445" y="5646905"/>
            <a:ext cx="5277556" cy="430212"/>
          </a:xfrm>
        </p:spPr>
        <p:txBody>
          <a:bodyPr lIns="0">
            <a:noAutofit/>
          </a:bodyPr>
          <a:lstStyle>
            <a:lvl1pPr marL="0" indent="0">
              <a:buFontTx/>
              <a:buNone/>
              <a:defRPr sz="2800" b="0" i="0">
                <a:solidFill>
                  <a:schemeClr val="bg1"/>
                </a:solidFill>
                <a:latin typeface="Corbel" panose="020B05030202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k-SK" dirty="0"/>
              <a:t>Pozícia</a:t>
            </a:r>
            <a:endParaRPr lang="en-SK" dirty="0"/>
          </a:p>
        </p:txBody>
      </p:sp>
      <p:pic>
        <p:nvPicPr>
          <p:cNvPr id="8" name="Picture 7">
            <a:extLst>
              <a:ext uri="{FF2B5EF4-FFF2-40B4-BE49-F238E27FC236}">
                <a16:creationId xmlns:a16="http://schemas.microsoft.com/office/drawing/2014/main" id="{1C4499CD-354C-7D4A-8259-6F6E310A4709}"/>
              </a:ext>
            </a:extLst>
          </p:cNvPr>
          <p:cNvPicPr>
            <a:picLocks noChangeAspect="1"/>
          </p:cNvPicPr>
          <p:nvPr userDrawn="1"/>
        </p:nvPicPr>
        <p:blipFill>
          <a:blip r:embed="rId2"/>
          <a:srcRect/>
          <a:stretch/>
        </p:blipFill>
        <p:spPr>
          <a:xfrm>
            <a:off x="752839" y="727020"/>
            <a:ext cx="2312954" cy="931759"/>
          </a:xfrm>
          <a:prstGeom prst="rect">
            <a:avLst/>
          </a:prstGeom>
        </p:spPr>
      </p:pic>
    </p:spTree>
    <p:extLst>
      <p:ext uri="{BB962C8B-B14F-4D97-AF65-F5344CB8AC3E}">
        <p14:creationId xmlns:p14="http://schemas.microsoft.com/office/powerpoint/2010/main" val="209063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152669-23C7-FC48-81F0-B77C4E039961}"/>
              </a:ext>
            </a:extLst>
          </p:cNvPr>
          <p:cNvPicPr>
            <a:picLocks noChangeAspect="1"/>
          </p:cNvPicPr>
          <p:nvPr userDrawn="1"/>
        </p:nvPicPr>
        <p:blipFill>
          <a:blip r:embed="rId2"/>
          <a:stretch>
            <a:fillRect/>
          </a:stretch>
        </p:blipFill>
        <p:spPr>
          <a:xfrm>
            <a:off x="10462450" y="743315"/>
            <a:ext cx="911105" cy="911105"/>
          </a:xfrm>
          <a:prstGeom prst="rect">
            <a:avLst/>
          </a:prstGeom>
        </p:spPr>
      </p:pic>
      <p:sp>
        <p:nvSpPr>
          <p:cNvPr id="12" name="Title Placeholder 15">
            <a:extLst>
              <a:ext uri="{FF2B5EF4-FFF2-40B4-BE49-F238E27FC236}">
                <a16:creationId xmlns:a16="http://schemas.microsoft.com/office/drawing/2014/main" id="{4A5E08AE-9D98-0040-A1A1-72F022252F77}"/>
              </a:ext>
            </a:extLst>
          </p:cNvPr>
          <p:cNvSpPr>
            <a:spLocks noGrp="1"/>
          </p:cNvSpPr>
          <p:nvPr>
            <p:ph type="title" hasCustomPrompt="1"/>
          </p:nvPr>
        </p:nvSpPr>
        <p:spPr>
          <a:xfrm>
            <a:off x="838200" y="708145"/>
            <a:ext cx="9624250" cy="982543"/>
          </a:xfrm>
          <a:prstGeom prst="rect">
            <a:avLst/>
          </a:prstGeom>
        </p:spPr>
        <p:txBody>
          <a:bodyPr vert="horz" lIns="0" tIns="45720" rIns="91440" bIns="45720" rtlCol="0" anchor="ctr">
            <a:noAutofit/>
          </a:bodyPr>
          <a:lstStyle>
            <a:lvl1pPr>
              <a:defRPr sz="9600" b="0" i="0">
                <a:latin typeface="Corbel" panose="020B0503020204020204" pitchFamily="34" charset="0"/>
              </a:defRPr>
            </a:lvl1pPr>
          </a:lstStyle>
          <a:p>
            <a:r>
              <a:rPr lang="en-GB" dirty="0"/>
              <a:t>01</a:t>
            </a:r>
            <a:endParaRPr lang="en-SK" dirty="0"/>
          </a:p>
        </p:txBody>
      </p:sp>
      <p:sp>
        <p:nvSpPr>
          <p:cNvPr id="19" name="Text Placeholder 18">
            <a:extLst>
              <a:ext uri="{FF2B5EF4-FFF2-40B4-BE49-F238E27FC236}">
                <a16:creationId xmlns:a16="http://schemas.microsoft.com/office/drawing/2014/main" id="{D1731E6C-2266-2147-AB7F-9F8E91791DE0}"/>
              </a:ext>
            </a:extLst>
          </p:cNvPr>
          <p:cNvSpPr>
            <a:spLocks noGrp="1"/>
          </p:cNvSpPr>
          <p:nvPr>
            <p:ph type="body" sz="quarter" idx="10" hasCustomPrompt="1"/>
          </p:nvPr>
        </p:nvSpPr>
        <p:spPr>
          <a:xfrm>
            <a:off x="819149" y="2154065"/>
            <a:ext cx="10554405" cy="2652712"/>
          </a:xfrm>
        </p:spPr>
        <p:txBody>
          <a:bodyPr lIns="36000">
            <a:noAutofit/>
          </a:bodyPr>
          <a:lstStyle>
            <a:lvl1pPr marL="0" indent="0">
              <a:lnSpc>
                <a:spcPct val="100000"/>
              </a:lnSpc>
              <a:buNone/>
              <a:defRPr sz="7200" b="1" i="0">
                <a:solidFill>
                  <a:srgbClr val="9E2B2F"/>
                </a:solidFill>
                <a:latin typeface="Corbel" panose="020B05030202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Názov</a:t>
            </a:r>
            <a:r>
              <a:rPr lang="en-GB" dirty="0"/>
              <a:t> </a:t>
            </a:r>
            <a:r>
              <a:rPr lang="en-GB" dirty="0" err="1"/>
              <a:t>sekcie</a:t>
            </a:r>
            <a:endParaRPr lang="en-SK" dirty="0"/>
          </a:p>
        </p:txBody>
      </p:sp>
      <p:sp>
        <p:nvSpPr>
          <p:cNvPr id="26" name="Text Placeholder 22">
            <a:extLst>
              <a:ext uri="{FF2B5EF4-FFF2-40B4-BE49-F238E27FC236}">
                <a16:creationId xmlns:a16="http://schemas.microsoft.com/office/drawing/2014/main" id="{44BCE4BF-813A-2B41-ACD7-9A0AC60C42A6}"/>
              </a:ext>
            </a:extLst>
          </p:cNvPr>
          <p:cNvSpPr>
            <a:spLocks noGrp="1"/>
          </p:cNvSpPr>
          <p:nvPr>
            <p:ph type="body" sz="quarter" idx="11" hasCustomPrompt="1"/>
          </p:nvPr>
        </p:nvSpPr>
        <p:spPr>
          <a:xfrm>
            <a:off x="818445" y="5199222"/>
            <a:ext cx="5277556" cy="430212"/>
          </a:xfrm>
        </p:spPr>
        <p:txBody>
          <a:bodyPr lIns="0">
            <a:noAutofit/>
          </a:bodyPr>
          <a:lstStyle>
            <a:lvl1pPr marL="0" indent="0">
              <a:buFontTx/>
              <a:buNone/>
              <a:defRPr sz="3600" b="1" i="0">
                <a:solidFill>
                  <a:srgbClr val="9E2B2F"/>
                </a:solidFill>
                <a:latin typeface="Corbel" panose="020B05030202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SK" dirty="0"/>
              <a:t>Meno Priezvisko</a:t>
            </a:r>
          </a:p>
        </p:txBody>
      </p:sp>
      <p:sp>
        <p:nvSpPr>
          <p:cNvPr id="27" name="Text Placeholder 22">
            <a:extLst>
              <a:ext uri="{FF2B5EF4-FFF2-40B4-BE49-F238E27FC236}">
                <a16:creationId xmlns:a16="http://schemas.microsoft.com/office/drawing/2014/main" id="{9DC3CCA0-FB25-8340-9A02-D305621654A0}"/>
              </a:ext>
            </a:extLst>
          </p:cNvPr>
          <p:cNvSpPr>
            <a:spLocks noGrp="1"/>
          </p:cNvSpPr>
          <p:nvPr>
            <p:ph type="body" sz="quarter" idx="12" hasCustomPrompt="1"/>
          </p:nvPr>
        </p:nvSpPr>
        <p:spPr>
          <a:xfrm>
            <a:off x="818445" y="5646905"/>
            <a:ext cx="5277556" cy="430212"/>
          </a:xfrm>
        </p:spPr>
        <p:txBody>
          <a:bodyPr lIns="0">
            <a:noAutofit/>
          </a:bodyPr>
          <a:lstStyle>
            <a:lvl1pPr marL="0" indent="0">
              <a:buFontTx/>
              <a:buNone/>
              <a:defRPr sz="2800" b="0" i="0">
                <a:solidFill>
                  <a:srgbClr val="9E2B2F"/>
                </a:solidFill>
                <a:latin typeface="Corbel" panose="020B05030202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SK" dirty="0"/>
              <a:t>Pozícia</a:t>
            </a:r>
          </a:p>
        </p:txBody>
      </p:sp>
    </p:spTree>
    <p:extLst>
      <p:ext uri="{BB962C8B-B14F-4D97-AF65-F5344CB8AC3E}">
        <p14:creationId xmlns:p14="http://schemas.microsoft.com/office/powerpoint/2010/main" val="397194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152669-23C7-FC48-81F0-B77C4E039961}"/>
              </a:ext>
            </a:extLst>
          </p:cNvPr>
          <p:cNvPicPr>
            <a:picLocks noChangeAspect="1"/>
          </p:cNvPicPr>
          <p:nvPr userDrawn="1"/>
        </p:nvPicPr>
        <p:blipFill>
          <a:blip r:embed="rId2"/>
          <a:stretch>
            <a:fillRect/>
          </a:stretch>
        </p:blipFill>
        <p:spPr>
          <a:xfrm>
            <a:off x="10462450" y="743315"/>
            <a:ext cx="911105" cy="911105"/>
          </a:xfrm>
          <a:prstGeom prst="rect">
            <a:avLst/>
          </a:prstGeom>
        </p:spPr>
      </p:pic>
      <p:sp>
        <p:nvSpPr>
          <p:cNvPr id="12" name="Title Placeholder 15">
            <a:extLst>
              <a:ext uri="{FF2B5EF4-FFF2-40B4-BE49-F238E27FC236}">
                <a16:creationId xmlns:a16="http://schemas.microsoft.com/office/drawing/2014/main" id="{4A5E08AE-9D98-0040-A1A1-72F022252F77}"/>
              </a:ext>
            </a:extLst>
          </p:cNvPr>
          <p:cNvSpPr>
            <a:spLocks noGrp="1"/>
          </p:cNvSpPr>
          <p:nvPr>
            <p:ph type="title"/>
          </p:nvPr>
        </p:nvSpPr>
        <p:spPr>
          <a:xfrm>
            <a:off x="838200" y="708145"/>
            <a:ext cx="9624250" cy="982543"/>
          </a:xfrm>
          <a:prstGeom prst="rect">
            <a:avLst/>
          </a:prstGeom>
        </p:spPr>
        <p:txBody>
          <a:bodyPr vert="horz" lIns="0" tIns="45720" rIns="91440" bIns="45720" rtlCol="0" anchor="ctr">
            <a:noAutofit/>
          </a:bodyPr>
          <a:lstStyle/>
          <a:p>
            <a:r>
              <a:rPr lang="sk-SK"/>
              <a:t>Kliknutím upravte štýl predlohy nadpisu</a:t>
            </a:r>
            <a:endParaRPr lang="en-SK" dirty="0"/>
          </a:p>
        </p:txBody>
      </p:sp>
      <p:sp>
        <p:nvSpPr>
          <p:cNvPr id="13" name="Text Placeholder 17">
            <a:extLst>
              <a:ext uri="{FF2B5EF4-FFF2-40B4-BE49-F238E27FC236}">
                <a16:creationId xmlns:a16="http://schemas.microsoft.com/office/drawing/2014/main" id="{397473BB-EB48-C34C-86C7-8B50D3076E96}"/>
              </a:ext>
            </a:extLst>
          </p:cNvPr>
          <p:cNvSpPr>
            <a:spLocks noGrp="1"/>
          </p:cNvSpPr>
          <p:nvPr>
            <p:ph idx="1"/>
          </p:nvPr>
        </p:nvSpPr>
        <p:spPr>
          <a:xfrm>
            <a:off x="838200" y="1825626"/>
            <a:ext cx="9624250" cy="4323220"/>
          </a:xfrm>
          <a:prstGeom prst="rect">
            <a:avLst/>
          </a:prstGeom>
        </p:spPr>
        <p:txBody>
          <a:bodyPr vert="horz" lIns="91440" tIns="45720" rIns="91440" bIns="45720" rtlCol="0">
            <a:no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SK" dirty="0"/>
          </a:p>
        </p:txBody>
      </p:sp>
    </p:spTree>
    <p:extLst>
      <p:ext uri="{BB962C8B-B14F-4D97-AF65-F5344CB8AC3E}">
        <p14:creationId xmlns:p14="http://schemas.microsoft.com/office/powerpoint/2010/main" val="128585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E40020-5C17-A544-A29D-46DA452C6B9A}"/>
              </a:ext>
            </a:extLst>
          </p:cNvPr>
          <p:cNvSpPr/>
          <p:nvPr userDrawn="1"/>
        </p:nvSpPr>
        <p:spPr>
          <a:xfrm>
            <a:off x="9630888" y="0"/>
            <a:ext cx="2561112" cy="6858000"/>
          </a:xfrm>
          <a:prstGeom prst="rect">
            <a:avLst/>
          </a:prstGeom>
          <a:solidFill>
            <a:srgbClr val="9E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K" dirty="0"/>
          </a:p>
        </p:txBody>
      </p:sp>
      <p:pic>
        <p:nvPicPr>
          <p:cNvPr id="7" name="Picture 6">
            <a:extLst>
              <a:ext uri="{FF2B5EF4-FFF2-40B4-BE49-F238E27FC236}">
                <a16:creationId xmlns:a16="http://schemas.microsoft.com/office/drawing/2014/main" id="{CF712982-E0F9-784A-8204-3E877D37D41B}"/>
              </a:ext>
            </a:extLst>
          </p:cNvPr>
          <p:cNvPicPr>
            <a:picLocks noChangeAspect="1"/>
          </p:cNvPicPr>
          <p:nvPr userDrawn="1"/>
        </p:nvPicPr>
        <p:blipFill>
          <a:blip r:embed="rId2"/>
          <a:stretch>
            <a:fillRect/>
          </a:stretch>
        </p:blipFill>
        <p:spPr>
          <a:xfrm>
            <a:off x="10462450" y="743315"/>
            <a:ext cx="911106" cy="911106"/>
          </a:xfrm>
          <a:prstGeom prst="rect">
            <a:avLst/>
          </a:prstGeom>
        </p:spPr>
      </p:pic>
      <p:sp>
        <p:nvSpPr>
          <p:cNvPr id="12" name="Title Placeholder 15">
            <a:extLst>
              <a:ext uri="{FF2B5EF4-FFF2-40B4-BE49-F238E27FC236}">
                <a16:creationId xmlns:a16="http://schemas.microsoft.com/office/drawing/2014/main" id="{4A5E08AE-9D98-0040-A1A1-72F022252F77}"/>
              </a:ext>
            </a:extLst>
          </p:cNvPr>
          <p:cNvSpPr>
            <a:spLocks noGrp="1"/>
          </p:cNvSpPr>
          <p:nvPr>
            <p:ph type="title"/>
          </p:nvPr>
        </p:nvSpPr>
        <p:spPr>
          <a:xfrm>
            <a:off x="838200" y="708145"/>
            <a:ext cx="8115794" cy="982543"/>
          </a:xfrm>
          <a:prstGeom prst="rect">
            <a:avLst/>
          </a:prstGeom>
        </p:spPr>
        <p:txBody>
          <a:bodyPr vert="horz" lIns="0" tIns="45720" rIns="91440" bIns="45720" rtlCol="0" anchor="ctr">
            <a:normAutofit/>
          </a:bodyPr>
          <a:lstStyle/>
          <a:p>
            <a:r>
              <a:rPr lang="sk-SK"/>
              <a:t>Kliknutím upravte štýl predlohy nadpisu</a:t>
            </a:r>
            <a:endParaRPr lang="en-SK" dirty="0"/>
          </a:p>
        </p:txBody>
      </p:sp>
      <p:sp>
        <p:nvSpPr>
          <p:cNvPr id="17" name="Text Placeholder 17">
            <a:extLst>
              <a:ext uri="{FF2B5EF4-FFF2-40B4-BE49-F238E27FC236}">
                <a16:creationId xmlns:a16="http://schemas.microsoft.com/office/drawing/2014/main" id="{A5DF271A-FA91-7845-A5B6-52A1DAB7445E}"/>
              </a:ext>
            </a:extLst>
          </p:cNvPr>
          <p:cNvSpPr>
            <a:spLocks noGrp="1"/>
          </p:cNvSpPr>
          <p:nvPr>
            <p:ph idx="1"/>
          </p:nvPr>
        </p:nvSpPr>
        <p:spPr>
          <a:xfrm>
            <a:off x="838200" y="1825626"/>
            <a:ext cx="8115795" cy="4323220"/>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SK" dirty="0"/>
          </a:p>
        </p:txBody>
      </p:sp>
    </p:spTree>
    <p:extLst>
      <p:ext uri="{BB962C8B-B14F-4D97-AF65-F5344CB8AC3E}">
        <p14:creationId xmlns:p14="http://schemas.microsoft.com/office/powerpoint/2010/main" val="2925885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5">
            <a:extLst>
              <a:ext uri="{FF2B5EF4-FFF2-40B4-BE49-F238E27FC236}">
                <a16:creationId xmlns:a16="http://schemas.microsoft.com/office/drawing/2014/main" id="{285BE03A-F9B3-9143-AA81-0B5B0EB0AC71}"/>
              </a:ext>
            </a:extLst>
          </p:cNvPr>
          <p:cNvSpPr>
            <a:spLocks noGrp="1"/>
          </p:cNvSpPr>
          <p:nvPr>
            <p:ph type="title"/>
          </p:nvPr>
        </p:nvSpPr>
        <p:spPr>
          <a:xfrm>
            <a:off x="838200" y="708145"/>
            <a:ext cx="9624250" cy="982543"/>
          </a:xfrm>
          <a:prstGeom prst="rect">
            <a:avLst/>
          </a:prstGeom>
        </p:spPr>
        <p:txBody>
          <a:bodyPr vert="horz" lIns="0" tIns="45720" rIns="91440" bIns="45720" rtlCol="0" anchor="ctr">
            <a:normAutofit/>
          </a:bodyPr>
          <a:lstStyle/>
          <a:p>
            <a:r>
              <a:rPr lang="sk-SK"/>
              <a:t>Kliknutím upravte štýl predlohy nadpisu</a:t>
            </a:r>
            <a:endParaRPr lang="en-SK"/>
          </a:p>
        </p:txBody>
      </p:sp>
      <p:sp>
        <p:nvSpPr>
          <p:cNvPr id="18" name="Text Placeholder 17">
            <a:extLst>
              <a:ext uri="{FF2B5EF4-FFF2-40B4-BE49-F238E27FC236}">
                <a16:creationId xmlns:a16="http://schemas.microsoft.com/office/drawing/2014/main" id="{5AB105FE-080F-0143-98EB-EB70D2D88D80}"/>
              </a:ext>
            </a:extLst>
          </p:cNvPr>
          <p:cNvSpPr>
            <a:spLocks noGrp="1"/>
          </p:cNvSpPr>
          <p:nvPr>
            <p:ph type="body" idx="1"/>
          </p:nvPr>
        </p:nvSpPr>
        <p:spPr>
          <a:xfrm>
            <a:off x="838200" y="1825626"/>
            <a:ext cx="10515600" cy="384079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SK" dirty="0"/>
          </a:p>
        </p:txBody>
      </p:sp>
      <p:sp>
        <p:nvSpPr>
          <p:cNvPr id="20" name="Footer Placeholder 19">
            <a:extLst>
              <a:ext uri="{FF2B5EF4-FFF2-40B4-BE49-F238E27FC236}">
                <a16:creationId xmlns:a16="http://schemas.microsoft.com/office/drawing/2014/main" id="{63E85164-97B8-BD49-B20A-1BE96B80A0EF}"/>
              </a:ext>
            </a:extLst>
          </p:cNvPr>
          <p:cNvSpPr>
            <a:spLocks noGrp="1"/>
          </p:cNvSpPr>
          <p:nvPr>
            <p:ph type="ftr" sz="quarter" idx="3"/>
          </p:nvPr>
        </p:nvSpPr>
        <p:spPr>
          <a:xfrm>
            <a:off x="838199" y="5783721"/>
            <a:ext cx="10515599" cy="365125"/>
          </a:xfrm>
          <a:prstGeom prst="rect">
            <a:avLst/>
          </a:prstGeom>
        </p:spPr>
        <p:txBody>
          <a:bodyPr vert="horz" lIns="91440" tIns="45720" rIns="91440" bIns="45720" rtlCol="0" anchor="ctr"/>
          <a:lstStyle>
            <a:lvl1pPr algn="l">
              <a:defRPr sz="2000">
                <a:solidFill>
                  <a:srgbClr val="9E2B2F"/>
                </a:solidFill>
                <a:latin typeface="Corbel" panose="020B0503020204020204" pitchFamily="34" charset="0"/>
              </a:defRPr>
            </a:lvl1pPr>
          </a:lstStyle>
          <a:p>
            <a:r>
              <a:rPr lang="en-SK" dirty="0">
                <a:ea typeface="Verdana" panose="020B0604030504040204" pitchFamily="34" charset="0"/>
                <a:cs typeface="Verdana" panose="020B0604030504040204" pitchFamily="34" charset="0"/>
              </a:rPr>
              <a:t>01 / Názov sekcie</a:t>
            </a:r>
          </a:p>
        </p:txBody>
      </p:sp>
    </p:spTree>
    <p:extLst>
      <p:ext uri="{BB962C8B-B14F-4D97-AF65-F5344CB8AC3E}">
        <p14:creationId xmlns:p14="http://schemas.microsoft.com/office/powerpoint/2010/main" val="9383149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1" r:id="rId4"/>
  </p:sldLayoutIdLst>
  <p:txStyles>
    <p:titleStyle>
      <a:lvl1pPr algn="l" defTabSz="914400" rtl="0" eaLnBrk="1" latinLnBrk="0" hangingPunct="1">
        <a:lnSpc>
          <a:spcPct val="90000"/>
        </a:lnSpc>
        <a:spcBef>
          <a:spcPct val="0"/>
        </a:spcBef>
        <a:buNone/>
        <a:defRPr sz="4000" b="1" i="0" kern="1200">
          <a:solidFill>
            <a:srgbClr val="9E2B2F"/>
          </a:solidFill>
          <a:latin typeface="Corbel" panose="020B0503020204020204" pitchFamily="34" charset="0"/>
          <a:ea typeface="+mj-ea"/>
          <a:cs typeface="+mj-cs"/>
        </a:defRPr>
      </a:lvl1pPr>
    </p:titleStyle>
    <p:bodyStyle>
      <a:lvl1pPr marL="228600" indent="-228600" algn="l" defTabSz="914400" rtl="0" eaLnBrk="1" latinLnBrk="0" hangingPunct="1">
        <a:lnSpc>
          <a:spcPts val="3200"/>
        </a:lnSpc>
        <a:spcBef>
          <a:spcPts val="0"/>
        </a:spcBef>
        <a:buClr>
          <a:srgbClr val="9E2B2F"/>
        </a:buClr>
        <a:buFont typeface="Arial" panose="020B0604020202020204" pitchFamily="34" charset="0"/>
        <a:buChar char="•"/>
        <a:defRPr sz="24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ts val="3200"/>
        </a:lnSpc>
        <a:spcBef>
          <a:spcPts val="0"/>
        </a:spcBef>
        <a:buClr>
          <a:srgbClr val="9E2B2F"/>
        </a:buClr>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ts val="3200"/>
        </a:lnSpc>
        <a:spcBef>
          <a:spcPts val="0"/>
        </a:spcBef>
        <a:buClr>
          <a:srgbClr val="9E2B2F"/>
        </a:buClr>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ts val="3200"/>
        </a:lnSpc>
        <a:spcBef>
          <a:spcPts val="0"/>
        </a:spcBef>
        <a:buClr>
          <a:srgbClr val="9E2B2F"/>
        </a:buClr>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ts val="3200"/>
        </a:lnSpc>
        <a:spcBef>
          <a:spcPts val="0"/>
        </a:spcBef>
        <a:buClr>
          <a:srgbClr val="9E2B2F"/>
        </a:buClr>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emerald.com/insight/content/doi/10.1108/AJIM-01-2021-0034/full/html" TargetMode="External"/><Relationship Id="rId2" Type="http://schemas.openxmlformats.org/officeDocument/2006/relationships/hyperlink" Target="https://bit.ly/3t0XoXA" TargetMode="External"/><Relationship Id="rId1" Type="http://schemas.openxmlformats.org/officeDocument/2006/relationships/slideLayout" Target="../slideLayouts/slideLayout4.xml"/><Relationship Id="rId6" Type="http://schemas.openxmlformats.org/officeDocument/2006/relationships/hyperlink" Target="http://www.capurro.de/onres.htm" TargetMode="External"/><Relationship Id="rId5" Type="http://schemas.openxmlformats.org/officeDocument/2006/relationships/hyperlink" Target="https://link.springer.com/referenceworkentry/10.1007%2F978-94-007-6046-2_127" TargetMode="External"/><Relationship Id="rId4" Type="http://schemas.openxmlformats.org/officeDocument/2006/relationships/hyperlink" Target="https://link.springer.com/referencework/10.1007/978-94-007-6046-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1002/asi.24288" TargetMode="External"/><Relationship Id="rId2" Type="http://schemas.openxmlformats.org/officeDocument/2006/relationships/hyperlink" Target="https://doi.org/10.1016/j.ipm.2019.102127" TargetMode="External"/><Relationship Id="rId1" Type="http://schemas.openxmlformats.org/officeDocument/2006/relationships/slideLayout" Target="../slideLayouts/slideLayout4.xml"/><Relationship Id="rId4" Type="http://schemas.openxmlformats.org/officeDocument/2006/relationships/hyperlink" Target="http://ccfil.pbworks.com/f/Expert_report_final.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978-3-030-99885-1" TargetMode="External"/><Relationship Id="rId2" Type="http://schemas.openxmlformats.org/officeDocument/2006/relationships/hyperlink" Target="https://knihovnarevue.nkp.cz/"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ite.ebrary.com/lib/uniba/reader.action?docID=10196373" TargetMode="External"/><Relationship Id="rId2" Type="http://schemas.openxmlformats.org/officeDocument/2006/relationships/hyperlink" Target="https://doi.org/10.15760/comminfolit.2016.10.1.13"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80/00048623.2016.1253423" TargetMode="External"/><Relationship Id="rId2" Type="http://schemas.openxmlformats.org/officeDocument/2006/relationships/hyperlink" Target="http://www.ala.org/acrl/standards/ilframework" TargetMode="External"/><Relationship Id="rId1" Type="http://schemas.openxmlformats.org/officeDocument/2006/relationships/slideLayout" Target="../slideLayouts/slideLayout4.xml"/><Relationship Id="rId4" Type="http://schemas.openxmlformats.org/officeDocument/2006/relationships/hyperlink" Target="http://dx.doi.org/10.11645/7.1.178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informationr.net/ir/15-4/colis719.html" TargetMode="External"/><Relationship Id="rId7" Type="http://schemas.openxmlformats.org/officeDocument/2006/relationships/hyperlink" Target="https://doi.org/10.1108/JD-05-2020-%200086" TargetMode="External"/><Relationship Id="rId2" Type="http://schemas.openxmlformats.org/officeDocument/2006/relationships/hyperlink" Target="https://doi.org/10.1353/lib.2015.0014" TargetMode="External"/><Relationship Id="rId1" Type="http://schemas.openxmlformats.org/officeDocument/2006/relationships/slideLayout" Target="../slideLayouts/slideLayout4.xml"/><Relationship Id="rId6" Type="http://schemas.openxmlformats.org/officeDocument/2006/relationships/hyperlink" Target="file:///C:\Users\steinerova1\Documents\konferencie\ecil2021\Journal%20of%20Documentation" TargetMode="External"/><Relationship Id="rId5" Type="http://schemas.openxmlformats.org/officeDocument/2006/relationships/hyperlink" Target="https://www.emerald.com/insight/search?q=Jela%20Steinerov&#225;" TargetMode="External"/><Relationship Id="rId4" Type="http://schemas.openxmlformats.org/officeDocument/2006/relationships/hyperlink" Target="https://www.emerald.com/insight/search?q=Jakub%20F&#225;zi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5D5D-FA51-3D48-9256-93117EC24D68}"/>
              </a:ext>
            </a:extLst>
          </p:cNvPr>
          <p:cNvSpPr>
            <a:spLocks noGrp="1"/>
          </p:cNvSpPr>
          <p:nvPr>
            <p:ph type="ctrTitle"/>
          </p:nvPr>
        </p:nvSpPr>
        <p:spPr/>
        <p:txBody>
          <a:bodyPr/>
          <a:lstStyle/>
          <a:p>
            <a:r>
              <a:rPr lang="sk-SK" sz="5400" dirty="0" err="1"/>
              <a:t>What</a:t>
            </a:r>
            <a:r>
              <a:rPr lang="sk-SK" sz="5400" dirty="0"/>
              <a:t> </a:t>
            </a:r>
            <a:r>
              <a:rPr lang="sk-SK" sz="5400" dirty="0" err="1"/>
              <a:t>Can</a:t>
            </a:r>
            <a:r>
              <a:rPr lang="sk-SK" sz="5400" dirty="0"/>
              <a:t> </a:t>
            </a:r>
            <a:r>
              <a:rPr lang="sk-SK" sz="5400" dirty="0" err="1"/>
              <a:t>We</a:t>
            </a:r>
            <a:r>
              <a:rPr lang="sk-SK" sz="5400" dirty="0"/>
              <a:t> </a:t>
            </a:r>
            <a:r>
              <a:rPr lang="sk-SK" sz="5400" dirty="0" err="1"/>
              <a:t>Learn</a:t>
            </a:r>
            <a:r>
              <a:rPr lang="sk-SK" sz="5400" dirty="0"/>
              <a:t> </a:t>
            </a:r>
            <a:r>
              <a:rPr lang="sk-SK" sz="5400" dirty="0" err="1"/>
              <a:t>from</a:t>
            </a:r>
            <a:r>
              <a:rPr lang="sk-SK" sz="5400" dirty="0"/>
              <a:t> </a:t>
            </a:r>
            <a:r>
              <a:rPr lang="sk-SK" sz="5400" dirty="0" err="1"/>
              <a:t>Information</a:t>
            </a:r>
            <a:r>
              <a:rPr lang="sk-SK" sz="5400" dirty="0"/>
              <a:t> </a:t>
            </a:r>
            <a:r>
              <a:rPr lang="sk-SK" sz="5400" dirty="0" err="1"/>
              <a:t>Ethics</a:t>
            </a:r>
            <a:r>
              <a:rPr lang="sk-SK" sz="5400" dirty="0"/>
              <a:t> </a:t>
            </a:r>
            <a:r>
              <a:rPr lang="sk-SK" sz="5400" dirty="0" err="1"/>
              <a:t>for</a:t>
            </a:r>
            <a:r>
              <a:rPr lang="sk-SK" sz="5400" dirty="0"/>
              <a:t> </a:t>
            </a:r>
            <a:r>
              <a:rPr lang="sk-SK" sz="5400" dirty="0" err="1"/>
              <a:t>Modelling</a:t>
            </a:r>
            <a:r>
              <a:rPr lang="sk-SK" sz="5400" dirty="0"/>
              <a:t> </a:t>
            </a:r>
            <a:r>
              <a:rPr lang="sk-SK" sz="5400" dirty="0" err="1"/>
              <a:t>Information</a:t>
            </a:r>
            <a:r>
              <a:rPr lang="sk-SK" sz="5400" dirty="0"/>
              <a:t> </a:t>
            </a:r>
            <a:r>
              <a:rPr lang="sk-SK" sz="5400" dirty="0" err="1"/>
              <a:t>Interactions</a:t>
            </a:r>
            <a:endParaRPr lang="en-SK" sz="5400" dirty="0"/>
          </a:p>
        </p:txBody>
      </p:sp>
      <p:sp>
        <p:nvSpPr>
          <p:cNvPr id="3" name="Text Placeholder 2">
            <a:extLst>
              <a:ext uri="{FF2B5EF4-FFF2-40B4-BE49-F238E27FC236}">
                <a16:creationId xmlns:a16="http://schemas.microsoft.com/office/drawing/2014/main" id="{1D6BA01F-C231-1649-8974-7C5582B2D0C6}"/>
              </a:ext>
            </a:extLst>
          </p:cNvPr>
          <p:cNvSpPr>
            <a:spLocks noGrp="1"/>
          </p:cNvSpPr>
          <p:nvPr>
            <p:ph type="body" sz="quarter" idx="11"/>
          </p:nvPr>
        </p:nvSpPr>
        <p:spPr/>
        <p:txBody>
          <a:bodyPr/>
          <a:lstStyle/>
          <a:p>
            <a:r>
              <a:rPr lang="sk-SK" dirty="0"/>
              <a:t>Jela Steinerová</a:t>
            </a:r>
          </a:p>
          <a:p>
            <a:endParaRPr lang="sk-SK" dirty="0"/>
          </a:p>
          <a:p>
            <a:r>
              <a:rPr lang="sk-SK" dirty="0" err="1"/>
              <a:t>jela.steinerova</a:t>
            </a:r>
            <a:r>
              <a:rPr lang="en-US" dirty="0"/>
              <a:t>@uniba.sk</a:t>
            </a:r>
            <a:endParaRPr lang="sk-SK" dirty="0"/>
          </a:p>
          <a:p>
            <a:endParaRPr lang="en-SK" dirty="0"/>
          </a:p>
        </p:txBody>
      </p:sp>
      <p:sp>
        <p:nvSpPr>
          <p:cNvPr id="4" name="Text Placeholder 3">
            <a:extLst>
              <a:ext uri="{FF2B5EF4-FFF2-40B4-BE49-F238E27FC236}">
                <a16:creationId xmlns:a16="http://schemas.microsoft.com/office/drawing/2014/main" id="{2CB27236-97A7-C441-B6B5-A5065D79808D}"/>
              </a:ext>
            </a:extLst>
          </p:cNvPr>
          <p:cNvSpPr>
            <a:spLocks noGrp="1"/>
          </p:cNvSpPr>
          <p:nvPr>
            <p:ph type="body" sz="quarter" idx="12"/>
          </p:nvPr>
        </p:nvSpPr>
        <p:spPr/>
        <p:txBody>
          <a:bodyPr/>
          <a:lstStyle/>
          <a:p>
            <a:r>
              <a:rPr lang="sk-SK" dirty="0" err="1"/>
              <a:t>Information</a:t>
            </a:r>
            <a:r>
              <a:rPr lang="sk-SK" dirty="0"/>
              <a:t> </a:t>
            </a:r>
            <a:r>
              <a:rPr lang="sk-SK" dirty="0" err="1"/>
              <a:t>Interactions</a:t>
            </a:r>
            <a:r>
              <a:rPr lang="sk-SK" dirty="0"/>
              <a:t> 2022</a:t>
            </a:r>
            <a:endParaRPr lang="en-SK" dirty="0"/>
          </a:p>
        </p:txBody>
      </p:sp>
    </p:spTree>
    <p:extLst>
      <p:ext uri="{BB962C8B-B14F-4D97-AF65-F5344CB8AC3E}">
        <p14:creationId xmlns:p14="http://schemas.microsoft.com/office/powerpoint/2010/main" val="275214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825ECA-C9AC-45C3-9147-5C81C22BE0C1}"/>
              </a:ext>
            </a:extLst>
          </p:cNvPr>
          <p:cNvSpPr>
            <a:spLocks noGrp="1"/>
          </p:cNvSpPr>
          <p:nvPr>
            <p:ph type="title"/>
          </p:nvPr>
        </p:nvSpPr>
        <p:spPr/>
        <p:txBody>
          <a:bodyPr>
            <a:normAutofit fontScale="90000"/>
          </a:bodyPr>
          <a:lstStyle/>
          <a:p>
            <a:r>
              <a:rPr lang="sk-SK" dirty="0"/>
              <a:t>A model of HIB: </a:t>
            </a:r>
            <a:r>
              <a:rPr lang="sk-SK" dirty="0" err="1"/>
              <a:t>social</a:t>
            </a:r>
            <a:r>
              <a:rPr lang="sk-SK" dirty="0"/>
              <a:t> </a:t>
            </a:r>
            <a:r>
              <a:rPr lang="sk-SK" dirty="0" err="1"/>
              <a:t>diffusion</a:t>
            </a:r>
            <a:r>
              <a:rPr lang="sk-SK" dirty="0"/>
              <a:t> of </a:t>
            </a:r>
            <a:r>
              <a:rPr lang="sk-SK" dirty="0" err="1"/>
              <a:t>dis</a:t>
            </a:r>
            <a:r>
              <a:rPr lang="sk-SK" dirty="0"/>
              <a:t>/</a:t>
            </a:r>
            <a:r>
              <a:rPr lang="sk-SK" dirty="0" err="1"/>
              <a:t>misinformation</a:t>
            </a:r>
            <a:r>
              <a:rPr lang="sk-SK" dirty="0"/>
              <a:t>, </a:t>
            </a:r>
            <a:r>
              <a:rPr lang="sk-SK" sz="3100" dirty="0"/>
              <a:t>Karlova and </a:t>
            </a:r>
            <a:r>
              <a:rPr lang="sk-SK" sz="3100" dirty="0" err="1"/>
              <a:t>Fisher</a:t>
            </a:r>
            <a:r>
              <a:rPr lang="sk-SK" sz="3100" dirty="0"/>
              <a:t> 2014</a:t>
            </a:r>
          </a:p>
        </p:txBody>
      </p:sp>
      <p:pic>
        <p:nvPicPr>
          <p:cNvPr id="4" name="Zástupný objekt pre obsah 3">
            <a:extLst>
              <a:ext uri="{FF2B5EF4-FFF2-40B4-BE49-F238E27FC236}">
                <a16:creationId xmlns:a16="http://schemas.microsoft.com/office/drawing/2014/main" id="{C062C39B-A86F-46A2-BFFC-1A5B83B26417}"/>
              </a:ext>
            </a:extLst>
          </p:cNvPr>
          <p:cNvPicPr>
            <a:picLocks noGrp="1" noChangeAspect="1"/>
          </p:cNvPicPr>
          <p:nvPr>
            <p:ph idx="1"/>
          </p:nvPr>
        </p:nvPicPr>
        <p:blipFill>
          <a:blip r:embed="rId2"/>
          <a:stretch>
            <a:fillRect/>
          </a:stretch>
        </p:blipFill>
        <p:spPr>
          <a:xfrm>
            <a:off x="1289957" y="1825625"/>
            <a:ext cx="7004957" cy="4322763"/>
          </a:xfrm>
          <a:prstGeom prst="rect">
            <a:avLst/>
          </a:prstGeom>
        </p:spPr>
      </p:pic>
    </p:spTree>
    <p:extLst>
      <p:ext uri="{BB962C8B-B14F-4D97-AF65-F5344CB8AC3E}">
        <p14:creationId xmlns:p14="http://schemas.microsoft.com/office/powerpoint/2010/main" val="76239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E94CF-FC42-485B-9763-1D21AE58622F}"/>
              </a:ext>
            </a:extLst>
          </p:cNvPr>
          <p:cNvSpPr>
            <a:spLocks noGrp="1"/>
          </p:cNvSpPr>
          <p:nvPr>
            <p:ph type="title"/>
          </p:nvPr>
        </p:nvSpPr>
        <p:spPr/>
        <p:txBody>
          <a:bodyPr>
            <a:normAutofit fontScale="90000"/>
          </a:bodyPr>
          <a:lstStyle/>
          <a:p>
            <a:r>
              <a:rPr lang="sk-SK" dirty="0"/>
              <a:t>A model of HIB: </a:t>
            </a:r>
            <a:r>
              <a:rPr lang="sk-SK" dirty="0" err="1"/>
              <a:t>social</a:t>
            </a:r>
            <a:r>
              <a:rPr lang="sk-SK" dirty="0"/>
              <a:t> </a:t>
            </a:r>
            <a:r>
              <a:rPr lang="sk-SK" dirty="0" err="1"/>
              <a:t>perception</a:t>
            </a:r>
            <a:r>
              <a:rPr lang="sk-SK" dirty="0"/>
              <a:t>, </a:t>
            </a:r>
            <a:r>
              <a:rPr lang="sk-SK" dirty="0" err="1"/>
              <a:t>Ruokolainen</a:t>
            </a:r>
            <a:r>
              <a:rPr lang="sk-SK" dirty="0"/>
              <a:t>, </a:t>
            </a:r>
            <a:r>
              <a:rPr lang="sk-SK" dirty="0" err="1"/>
              <a:t>Widén</a:t>
            </a:r>
            <a:r>
              <a:rPr lang="sk-SK" dirty="0"/>
              <a:t> 2020</a:t>
            </a:r>
          </a:p>
        </p:txBody>
      </p:sp>
      <p:pic>
        <p:nvPicPr>
          <p:cNvPr id="4" name="Zástupný objekt pre obsah 3">
            <a:extLst>
              <a:ext uri="{FF2B5EF4-FFF2-40B4-BE49-F238E27FC236}">
                <a16:creationId xmlns:a16="http://schemas.microsoft.com/office/drawing/2014/main" id="{BB1A1444-3C39-4B0F-BE3F-E476D29A912B}"/>
              </a:ext>
            </a:extLst>
          </p:cNvPr>
          <p:cNvPicPr>
            <a:picLocks noGrp="1" noChangeAspect="1"/>
          </p:cNvPicPr>
          <p:nvPr>
            <p:ph idx="1"/>
          </p:nvPr>
        </p:nvPicPr>
        <p:blipFill>
          <a:blip r:embed="rId2"/>
          <a:stretch>
            <a:fillRect/>
          </a:stretch>
        </p:blipFill>
        <p:spPr>
          <a:xfrm>
            <a:off x="1534886" y="1939759"/>
            <a:ext cx="5878285" cy="4049149"/>
          </a:xfrm>
          <a:prstGeom prst="rect">
            <a:avLst/>
          </a:prstGeom>
        </p:spPr>
      </p:pic>
    </p:spTree>
    <p:extLst>
      <p:ext uri="{BB962C8B-B14F-4D97-AF65-F5344CB8AC3E}">
        <p14:creationId xmlns:p14="http://schemas.microsoft.com/office/powerpoint/2010/main" val="229984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2EFC7-0508-4F57-BFBF-3CA8FD0D1401}"/>
              </a:ext>
            </a:extLst>
          </p:cNvPr>
          <p:cNvSpPr>
            <a:spLocks noGrp="1"/>
          </p:cNvSpPr>
          <p:nvPr>
            <p:ph type="title"/>
          </p:nvPr>
        </p:nvSpPr>
        <p:spPr/>
        <p:txBody>
          <a:bodyPr>
            <a:normAutofit fontScale="90000"/>
          </a:bodyPr>
          <a:lstStyle/>
          <a:p>
            <a:r>
              <a:rPr lang="sk-SK" dirty="0"/>
              <a:t>A </a:t>
            </a:r>
            <a:r>
              <a:rPr lang="sk-SK" dirty="0" err="1"/>
              <a:t>causal</a:t>
            </a:r>
            <a:r>
              <a:rPr lang="sk-SK" dirty="0"/>
              <a:t>, </a:t>
            </a:r>
            <a:r>
              <a:rPr lang="sk-SK" dirty="0" err="1"/>
              <a:t>integrated</a:t>
            </a:r>
            <a:r>
              <a:rPr lang="sk-SK" dirty="0"/>
              <a:t> model of HIB, </a:t>
            </a:r>
            <a:r>
              <a:rPr lang="sk-SK" dirty="0" err="1"/>
              <a:t>Agarwal</a:t>
            </a:r>
            <a:r>
              <a:rPr lang="sk-SK" dirty="0"/>
              <a:t> 2021</a:t>
            </a:r>
          </a:p>
        </p:txBody>
      </p:sp>
      <p:pic>
        <p:nvPicPr>
          <p:cNvPr id="4" name="Picture 2" descr="https://www.emerald.com/insight/proxy/img?link=resource/id/urn:emeraldgroup.com:asset:id:article:10_1108_AJIM-01-2021-0034/urn:emeraldgroup.com:asset:id:binary:AJIM-01-2021-0034001.tif">
            <a:extLst>
              <a:ext uri="{FF2B5EF4-FFF2-40B4-BE49-F238E27FC236}">
                <a16:creationId xmlns:a16="http://schemas.microsoft.com/office/drawing/2014/main" id="{99D89CDD-14D0-4B97-BD83-699B2972B0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358" y="1828800"/>
            <a:ext cx="3267201" cy="1518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emerald.com/insight/proxy/img?link=resource/id/urn:emeraldgroup.com:asset:id:article:10_1108_AJIM-01-2021-0034/urn:emeraldgroup.com:asset:id:binary:AJIM-01-2021-0034004.tif">
            <a:extLst>
              <a:ext uri="{FF2B5EF4-FFF2-40B4-BE49-F238E27FC236}">
                <a16:creationId xmlns:a16="http://schemas.microsoft.com/office/drawing/2014/main" id="{3FFDA2B1-FA95-402E-8061-F0DF69C7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 y="3347358"/>
            <a:ext cx="5516336" cy="2871210"/>
          </a:xfrm>
          <a:prstGeom prst="rect">
            <a:avLst/>
          </a:prstGeom>
          <a:noFill/>
          <a:extLst>
            <a:ext uri="{909E8E84-426E-40DD-AFC4-6F175D3DCCD1}">
              <a14:hiddenFill xmlns:a14="http://schemas.microsoft.com/office/drawing/2010/main">
                <a:solidFill>
                  <a:srgbClr val="FFFFFF"/>
                </a:solidFill>
              </a14:hiddenFill>
            </a:ext>
          </a:extLst>
        </p:spPr>
      </p:pic>
      <p:sp>
        <p:nvSpPr>
          <p:cNvPr id="6" name="Obdĺžnik 5">
            <a:extLst>
              <a:ext uri="{FF2B5EF4-FFF2-40B4-BE49-F238E27FC236}">
                <a16:creationId xmlns:a16="http://schemas.microsoft.com/office/drawing/2014/main" id="{7A3724A3-6AE9-4AC3-8943-AB8D90F21BB7}"/>
              </a:ext>
            </a:extLst>
          </p:cNvPr>
          <p:cNvSpPr/>
          <p:nvPr/>
        </p:nvSpPr>
        <p:spPr>
          <a:xfrm>
            <a:off x="4825092" y="1690689"/>
            <a:ext cx="4318907" cy="1200329"/>
          </a:xfrm>
          <a:prstGeom prst="rect">
            <a:avLst/>
          </a:prstGeom>
        </p:spPr>
        <p:txBody>
          <a:bodyPr wrap="square">
            <a:spAutoFit/>
          </a:bodyPr>
          <a:lstStyle/>
          <a:p>
            <a:r>
              <a:rPr lang="sk-SK" dirty="0" err="1"/>
              <a:t>The</a:t>
            </a:r>
            <a:r>
              <a:rPr lang="sk-SK" dirty="0"/>
              <a:t> </a:t>
            </a:r>
            <a:r>
              <a:rPr lang="sk-SK" dirty="0" err="1"/>
              <a:t>process</a:t>
            </a:r>
            <a:r>
              <a:rPr lang="sk-SK" dirty="0"/>
              <a:t>: </a:t>
            </a:r>
            <a:r>
              <a:rPr lang="sk-SK" dirty="0" err="1"/>
              <a:t>the</a:t>
            </a:r>
            <a:r>
              <a:rPr lang="sk-SK" dirty="0"/>
              <a:t> </a:t>
            </a:r>
            <a:r>
              <a:rPr lang="sk-SK" dirty="0" err="1"/>
              <a:t>simplified</a:t>
            </a:r>
            <a:r>
              <a:rPr lang="sk-SK" dirty="0"/>
              <a:t> </a:t>
            </a:r>
            <a:r>
              <a:rPr lang="sk-SK" dirty="0" err="1"/>
              <a:t>causal</a:t>
            </a:r>
            <a:r>
              <a:rPr lang="sk-SK" dirty="0"/>
              <a:t> model (</a:t>
            </a:r>
            <a:r>
              <a:rPr lang="sk-SK" dirty="0" err="1"/>
              <a:t>how</a:t>
            </a:r>
            <a:r>
              <a:rPr lang="sk-SK" dirty="0"/>
              <a:t> to </a:t>
            </a:r>
            <a:r>
              <a:rPr lang="sk-SK" dirty="0" err="1"/>
              <a:t>fight</a:t>
            </a:r>
            <a:r>
              <a:rPr lang="sk-SK" dirty="0"/>
              <a:t> </a:t>
            </a:r>
            <a:r>
              <a:rPr lang="sk-SK" dirty="0" err="1"/>
              <a:t>with</a:t>
            </a:r>
            <a:r>
              <a:rPr lang="sk-SK" dirty="0"/>
              <a:t> </a:t>
            </a:r>
            <a:r>
              <a:rPr lang="sk-SK" dirty="0" err="1"/>
              <a:t>dis</a:t>
            </a:r>
            <a:r>
              <a:rPr lang="sk-SK" dirty="0"/>
              <a:t>/</a:t>
            </a:r>
            <a:r>
              <a:rPr lang="sk-SK" dirty="0" err="1"/>
              <a:t>misinformation</a:t>
            </a:r>
            <a:r>
              <a:rPr lang="sk-SK" dirty="0"/>
              <a:t>)</a:t>
            </a:r>
          </a:p>
          <a:p>
            <a:endParaRPr lang="sk-SK" dirty="0"/>
          </a:p>
          <a:p>
            <a:r>
              <a:rPr lang="sk-SK" dirty="0" err="1"/>
              <a:t>Fake</a:t>
            </a:r>
            <a:r>
              <a:rPr lang="sk-SK" dirty="0"/>
              <a:t> </a:t>
            </a:r>
            <a:r>
              <a:rPr lang="sk-SK" dirty="0" err="1"/>
              <a:t>news</a:t>
            </a:r>
            <a:r>
              <a:rPr lang="sk-SK" dirty="0"/>
              <a:t>, </a:t>
            </a:r>
            <a:r>
              <a:rPr lang="sk-SK" dirty="0" err="1"/>
              <a:t>dis</a:t>
            </a:r>
            <a:r>
              <a:rPr lang="sk-SK" dirty="0"/>
              <a:t>/</a:t>
            </a:r>
            <a:r>
              <a:rPr lang="sk-SK" dirty="0" err="1"/>
              <a:t>misinformation</a:t>
            </a:r>
            <a:endParaRPr lang="sk-SK" dirty="0"/>
          </a:p>
        </p:txBody>
      </p:sp>
    </p:spTree>
    <p:extLst>
      <p:ext uri="{BB962C8B-B14F-4D97-AF65-F5344CB8AC3E}">
        <p14:creationId xmlns:p14="http://schemas.microsoft.com/office/powerpoint/2010/main" val="340393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7750F1-437D-4A3D-AD1E-A16BB2D33E9B}"/>
              </a:ext>
            </a:extLst>
          </p:cNvPr>
          <p:cNvSpPr>
            <a:spLocks noGrp="1"/>
          </p:cNvSpPr>
          <p:nvPr>
            <p:ph type="title"/>
          </p:nvPr>
        </p:nvSpPr>
        <p:spPr/>
        <p:txBody>
          <a:bodyPr>
            <a:normAutofit fontScale="90000"/>
          </a:bodyPr>
          <a:lstStyle/>
          <a:p>
            <a:r>
              <a:rPr lang="sk-SK" dirty="0" err="1"/>
              <a:t>Unified</a:t>
            </a:r>
            <a:r>
              <a:rPr lang="sk-SK" dirty="0"/>
              <a:t>, </a:t>
            </a:r>
            <a:r>
              <a:rPr lang="sk-SK" dirty="0" err="1"/>
              <a:t>integrated</a:t>
            </a:r>
            <a:r>
              <a:rPr lang="sk-SK" dirty="0"/>
              <a:t> </a:t>
            </a:r>
            <a:r>
              <a:rPr lang="sk-SK" dirty="0" err="1"/>
              <a:t>models</a:t>
            </a:r>
            <a:r>
              <a:rPr lang="sk-SK" dirty="0"/>
              <a:t> of HIB, </a:t>
            </a:r>
            <a:r>
              <a:rPr lang="sk-SK" dirty="0" err="1"/>
              <a:t>Agarwal</a:t>
            </a:r>
            <a:r>
              <a:rPr lang="sk-SK" dirty="0"/>
              <a:t> 2022</a:t>
            </a:r>
          </a:p>
        </p:txBody>
      </p:sp>
      <p:pic>
        <p:nvPicPr>
          <p:cNvPr id="4" name="Zástupný objekt pre obsah 3">
            <a:extLst>
              <a:ext uri="{FF2B5EF4-FFF2-40B4-BE49-F238E27FC236}">
                <a16:creationId xmlns:a16="http://schemas.microsoft.com/office/drawing/2014/main" id="{70F93AA9-73FB-44C3-856C-5177C0D1B0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1688759"/>
            <a:ext cx="6221186" cy="4291911"/>
          </a:xfrm>
          <a:prstGeom prst="rect">
            <a:avLst/>
          </a:prstGeom>
        </p:spPr>
      </p:pic>
      <p:sp>
        <p:nvSpPr>
          <p:cNvPr id="5" name="Obdĺžnik 4">
            <a:extLst>
              <a:ext uri="{FF2B5EF4-FFF2-40B4-BE49-F238E27FC236}">
                <a16:creationId xmlns:a16="http://schemas.microsoft.com/office/drawing/2014/main" id="{D3FEBACC-A4A9-41CB-94BC-E44FEF5E20DC}"/>
              </a:ext>
            </a:extLst>
          </p:cNvPr>
          <p:cNvSpPr/>
          <p:nvPr/>
        </p:nvSpPr>
        <p:spPr>
          <a:xfrm>
            <a:off x="6825343" y="3244334"/>
            <a:ext cx="2424793" cy="646331"/>
          </a:xfrm>
          <a:prstGeom prst="rect">
            <a:avLst/>
          </a:prstGeom>
        </p:spPr>
        <p:txBody>
          <a:bodyPr wrap="square">
            <a:spAutoFit/>
          </a:bodyPr>
          <a:lstStyle/>
          <a:p>
            <a:r>
              <a:rPr lang="sk-SK" dirty="0"/>
              <a:t>HIB </a:t>
            </a:r>
            <a:r>
              <a:rPr lang="sk-SK" dirty="0" err="1"/>
              <a:t>models</a:t>
            </a:r>
            <a:r>
              <a:rPr lang="sk-SK" dirty="0"/>
              <a:t>: 1985-1999, 2000-2013, 2014-2022</a:t>
            </a:r>
          </a:p>
        </p:txBody>
      </p:sp>
    </p:spTree>
    <p:extLst>
      <p:ext uri="{BB962C8B-B14F-4D97-AF65-F5344CB8AC3E}">
        <p14:creationId xmlns:p14="http://schemas.microsoft.com/office/powerpoint/2010/main" val="428550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5CA5F-A7CC-4E10-A827-5D8455A3D96A}"/>
              </a:ext>
            </a:extLst>
          </p:cNvPr>
          <p:cNvSpPr>
            <a:spLocks noGrp="1"/>
          </p:cNvSpPr>
          <p:nvPr>
            <p:ph type="title"/>
          </p:nvPr>
        </p:nvSpPr>
        <p:spPr/>
        <p:txBody>
          <a:bodyPr>
            <a:normAutofit fontScale="90000"/>
          </a:bodyPr>
          <a:lstStyle/>
          <a:p>
            <a:r>
              <a:rPr lang="sk-SK" dirty="0" err="1"/>
              <a:t>Ethical</a:t>
            </a:r>
            <a:r>
              <a:rPr lang="sk-SK" dirty="0"/>
              <a:t> </a:t>
            </a:r>
            <a:r>
              <a:rPr lang="sk-SK" dirty="0" err="1"/>
              <a:t>issues</a:t>
            </a:r>
            <a:r>
              <a:rPr lang="sk-SK" dirty="0"/>
              <a:t> and </a:t>
            </a:r>
            <a:r>
              <a:rPr lang="sk-SK" dirty="0" err="1"/>
              <a:t>human</a:t>
            </a:r>
            <a:r>
              <a:rPr lang="sk-SK" dirty="0"/>
              <a:t> </a:t>
            </a:r>
            <a:r>
              <a:rPr lang="sk-SK" dirty="0" err="1"/>
              <a:t>information</a:t>
            </a:r>
            <a:r>
              <a:rPr lang="sk-SK" dirty="0"/>
              <a:t> </a:t>
            </a:r>
            <a:r>
              <a:rPr lang="sk-SK" dirty="0" err="1"/>
              <a:t>behaviour</a:t>
            </a:r>
            <a:endParaRPr lang="sk-SK" dirty="0"/>
          </a:p>
        </p:txBody>
      </p:sp>
      <p:sp>
        <p:nvSpPr>
          <p:cNvPr id="3" name="Zástupný objekt pre obsah 2">
            <a:extLst>
              <a:ext uri="{FF2B5EF4-FFF2-40B4-BE49-F238E27FC236}">
                <a16:creationId xmlns:a16="http://schemas.microsoft.com/office/drawing/2014/main" id="{1687FE09-23D7-41A4-A550-DAD3856F482D}"/>
              </a:ext>
            </a:extLst>
          </p:cNvPr>
          <p:cNvSpPr>
            <a:spLocks noGrp="1"/>
          </p:cNvSpPr>
          <p:nvPr>
            <p:ph idx="1"/>
          </p:nvPr>
        </p:nvSpPr>
        <p:spPr/>
        <p:txBody>
          <a:bodyPr>
            <a:normAutofit fontScale="77500" lnSpcReduction="20000"/>
          </a:bodyPr>
          <a:lstStyle/>
          <a:p>
            <a:r>
              <a:rPr lang="sk-SK" b="1" dirty="0" err="1"/>
              <a:t>Value-sensitive</a:t>
            </a:r>
            <a:r>
              <a:rPr lang="sk-SK" b="1" dirty="0"/>
              <a:t> </a:t>
            </a:r>
            <a:r>
              <a:rPr lang="sk-SK" b="1" dirty="0" err="1"/>
              <a:t>human</a:t>
            </a:r>
            <a:r>
              <a:rPr lang="sk-SK" b="1" dirty="0"/>
              <a:t> </a:t>
            </a:r>
            <a:r>
              <a:rPr lang="sk-SK" b="1" dirty="0" err="1"/>
              <a:t>information</a:t>
            </a:r>
            <a:r>
              <a:rPr lang="sk-SK" b="1" dirty="0"/>
              <a:t> </a:t>
            </a:r>
            <a:r>
              <a:rPr lang="sk-SK" b="1" dirty="0" err="1"/>
              <a:t>behaviour</a:t>
            </a:r>
            <a:r>
              <a:rPr lang="sk-SK" b="1" dirty="0"/>
              <a:t>                          </a:t>
            </a:r>
          </a:p>
          <a:p>
            <a:pPr lvl="1"/>
            <a:r>
              <a:rPr lang="sk-SK" dirty="0" err="1"/>
              <a:t>Ethical</a:t>
            </a:r>
            <a:r>
              <a:rPr lang="sk-SK" dirty="0"/>
              <a:t> </a:t>
            </a:r>
            <a:r>
              <a:rPr lang="sk-SK" dirty="0" err="1"/>
              <a:t>information</a:t>
            </a:r>
            <a:r>
              <a:rPr lang="sk-SK" dirty="0"/>
              <a:t> </a:t>
            </a:r>
            <a:r>
              <a:rPr lang="sk-SK" dirty="0" err="1"/>
              <a:t>seeking</a:t>
            </a:r>
            <a:r>
              <a:rPr lang="sk-SK" dirty="0"/>
              <a:t>: </a:t>
            </a:r>
            <a:r>
              <a:rPr lang="sk-SK" dirty="0" err="1"/>
              <a:t>relevance</a:t>
            </a:r>
            <a:r>
              <a:rPr lang="sk-SK" dirty="0"/>
              <a:t> </a:t>
            </a:r>
            <a:r>
              <a:rPr lang="sk-SK" dirty="0" err="1"/>
              <a:t>assessment</a:t>
            </a:r>
            <a:endParaRPr lang="sk-SK" dirty="0"/>
          </a:p>
          <a:p>
            <a:pPr lvl="1"/>
            <a:r>
              <a:rPr lang="sk-SK" dirty="0" err="1"/>
              <a:t>Social</a:t>
            </a:r>
            <a:r>
              <a:rPr lang="sk-SK" dirty="0"/>
              <a:t> </a:t>
            </a:r>
            <a:r>
              <a:rPr lang="sk-SK" dirty="0" err="1"/>
              <a:t>perception</a:t>
            </a:r>
            <a:r>
              <a:rPr lang="sk-SK" dirty="0"/>
              <a:t> of </a:t>
            </a:r>
            <a:r>
              <a:rPr lang="sk-SK" dirty="0" err="1"/>
              <a:t>information</a:t>
            </a:r>
            <a:r>
              <a:rPr lang="sk-SK" dirty="0"/>
              <a:t> / </a:t>
            </a:r>
            <a:r>
              <a:rPr lang="sk-SK" dirty="0" err="1"/>
              <a:t>dis</a:t>
            </a:r>
            <a:r>
              <a:rPr lang="sk-SK" dirty="0"/>
              <a:t>/</a:t>
            </a:r>
            <a:r>
              <a:rPr lang="sk-SK" dirty="0" err="1"/>
              <a:t>misinformation</a:t>
            </a:r>
            <a:endParaRPr lang="sk-SK" dirty="0"/>
          </a:p>
          <a:p>
            <a:pPr lvl="1"/>
            <a:r>
              <a:rPr lang="sk-SK" dirty="0" err="1"/>
              <a:t>Social</a:t>
            </a:r>
            <a:r>
              <a:rPr lang="sk-SK" dirty="0"/>
              <a:t> </a:t>
            </a:r>
            <a:r>
              <a:rPr lang="sk-SK" dirty="0" err="1"/>
              <a:t>diffusion</a:t>
            </a:r>
            <a:r>
              <a:rPr lang="sk-SK" dirty="0"/>
              <a:t> of </a:t>
            </a:r>
            <a:r>
              <a:rPr lang="sk-SK" dirty="0" err="1"/>
              <a:t>information</a:t>
            </a:r>
            <a:r>
              <a:rPr lang="sk-SK" dirty="0"/>
              <a:t> / </a:t>
            </a:r>
            <a:r>
              <a:rPr lang="sk-SK" dirty="0" err="1"/>
              <a:t>dis</a:t>
            </a:r>
            <a:r>
              <a:rPr lang="sk-SK" dirty="0"/>
              <a:t>/</a:t>
            </a:r>
            <a:r>
              <a:rPr lang="sk-SK" dirty="0" err="1"/>
              <a:t>misinformation</a:t>
            </a:r>
            <a:r>
              <a:rPr lang="sk-SK" dirty="0"/>
              <a:t> </a:t>
            </a:r>
          </a:p>
          <a:p>
            <a:r>
              <a:rPr lang="sk-SK" b="1" dirty="0" err="1"/>
              <a:t>Ethical</a:t>
            </a:r>
            <a:r>
              <a:rPr lang="sk-SK" b="1" dirty="0"/>
              <a:t> </a:t>
            </a:r>
            <a:r>
              <a:rPr lang="sk-SK" b="1" dirty="0" err="1"/>
              <a:t>information</a:t>
            </a:r>
            <a:r>
              <a:rPr lang="sk-SK" b="1" dirty="0"/>
              <a:t> </a:t>
            </a:r>
            <a:r>
              <a:rPr lang="sk-SK" b="1" dirty="0" err="1"/>
              <a:t>use</a:t>
            </a:r>
            <a:r>
              <a:rPr lang="sk-SK" b="1" dirty="0"/>
              <a:t>: </a:t>
            </a:r>
          </a:p>
          <a:p>
            <a:pPr lvl="1"/>
            <a:r>
              <a:rPr lang="sk-SK" dirty="0" err="1"/>
              <a:t>Ethically</a:t>
            </a:r>
            <a:r>
              <a:rPr lang="sk-SK" dirty="0"/>
              <a:t> </a:t>
            </a:r>
            <a:r>
              <a:rPr lang="sk-SK" dirty="0" err="1"/>
              <a:t>informed</a:t>
            </a:r>
            <a:r>
              <a:rPr lang="sk-SK" dirty="0"/>
              <a:t> </a:t>
            </a:r>
            <a:r>
              <a:rPr lang="sk-SK" dirty="0" err="1"/>
              <a:t>decision-making</a:t>
            </a:r>
            <a:endParaRPr lang="sk-SK" dirty="0"/>
          </a:p>
          <a:p>
            <a:pPr lvl="1"/>
            <a:r>
              <a:rPr lang="sk-SK" dirty="0" err="1"/>
              <a:t>Ethically</a:t>
            </a:r>
            <a:r>
              <a:rPr lang="sk-SK" dirty="0"/>
              <a:t> </a:t>
            </a:r>
            <a:r>
              <a:rPr lang="sk-SK" dirty="0" err="1"/>
              <a:t>informed</a:t>
            </a:r>
            <a:r>
              <a:rPr lang="sk-SK" dirty="0"/>
              <a:t> </a:t>
            </a:r>
            <a:r>
              <a:rPr lang="sk-SK" dirty="0" err="1"/>
              <a:t>problem-solving</a:t>
            </a:r>
            <a:r>
              <a:rPr lang="sk-SK" dirty="0"/>
              <a:t>    </a:t>
            </a:r>
          </a:p>
          <a:p>
            <a:r>
              <a:rPr lang="sk-SK" b="1" dirty="0" err="1"/>
              <a:t>Ethical</a:t>
            </a:r>
            <a:r>
              <a:rPr lang="sk-SK" b="1" dirty="0"/>
              <a:t> </a:t>
            </a:r>
            <a:r>
              <a:rPr lang="sk-SK" b="1" dirty="0" err="1"/>
              <a:t>awareness</a:t>
            </a:r>
            <a:r>
              <a:rPr lang="sk-SK" b="1" dirty="0"/>
              <a:t> </a:t>
            </a:r>
            <a:r>
              <a:rPr lang="sk-SK" dirty="0"/>
              <a:t>of </a:t>
            </a:r>
            <a:r>
              <a:rPr lang="sk-SK" dirty="0" err="1"/>
              <a:t>the</a:t>
            </a:r>
            <a:r>
              <a:rPr lang="sk-SK" dirty="0"/>
              <a:t> </a:t>
            </a:r>
            <a:r>
              <a:rPr lang="sk-SK" dirty="0" err="1"/>
              <a:t>information</a:t>
            </a:r>
            <a:r>
              <a:rPr lang="sk-SK" dirty="0"/>
              <a:t> </a:t>
            </a:r>
            <a:r>
              <a:rPr lang="sk-SK" dirty="0" err="1"/>
              <a:t>resources</a:t>
            </a:r>
            <a:r>
              <a:rPr lang="sk-SK" dirty="0"/>
              <a:t> and </a:t>
            </a:r>
            <a:r>
              <a:rPr lang="sk-SK" dirty="0" err="1"/>
              <a:t>information</a:t>
            </a:r>
            <a:r>
              <a:rPr lang="sk-SK" dirty="0"/>
              <a:t> </a:t>
            </a:r>
            <a:r>
              <a:rPr lang="sk-SK" dirty="0" err="1"/>
              <a:t>environment</a:t>
            </a:r>
            <a:r>
              <a:rPr lang="sk-SK" dirty="0"/>
              <a:t> (</a:t>
            </a:r>
            <a:r>
              <a:rPr lang="sk-SK" dirty="0" err="1"/>
              <a:t>ethics</a:t>
            </a:r>
            <a:r>
              <a:rPr lang="sk-SK" dirty="0"/>
              <a:t> of </a:t>
            </a:r>
            <a:r>
              <a:rPr lang="sk-SK" dirty="0" err="1"/>
              <a:t>knowlege</a:t>
            </a:r>
            <a:r>
              <a:rPr lang="sk-SK" dirty="0"/>
              <a:t> </a:t>
            </a:r>
            <a:r>
              <a:rPr lang="sk-SK" dirty="0" err="1"/>
              <a:t>organization</a:t>
            </a:r>
            <a:r>
              <a:rPr lang="sk-SK" dirty="0"/>
              <a:t>, </a:t>
            </a:r>
            <a:r>
              <a:rPr lang="sk-SK" dirty="0" err="1"/>
              <a:t>professional</a:t>
            </a:r>
            <a:r>
              <a:rPr lang="sk-SK" dirty="0"/>
              <a:t> </a:t>
            </a:r>
            <a:r>
              <a:rPr lang="sk-SK" dirty="0" err="1"/>
              <a:t>codices</a:t>
            </a:r>
            <a:r>
              <a:rPr lang="sk-SK" dirty="0"/>
              <a:t>)</a:t>
            </a:r>
          </a:p>
          <a:p>
            <a:r>
              <a:rPr lang="sk-SK" b="1" dirty="0" err="1"/>
              <a:t>Ethical</a:t>
            </a:r>
            <a:r>
              <a:rPr lang="sk-SK" b="1" dirty="0"/>
              <a:t> </a:t>
            </a:r>
            <a:r>
              <a:rPr lang="sk-SK" b="1" dirty="0" err="1"/>
              <a:t>sensitivity</a:t>
            </a:r>
            <a:r>
              <a:rPr lang="sk-SK" b="1" dirty="0"/>
              <a:t> in </a:t>
            </a:r>
            <a:r>
              <a:rPr lang="sk-SK" b="1" dirty="0" err="1"/>
              <a:t>information</a:t>
            </a:r>
            <a:r>
              <a:rPr lang="sk-SK" b="1" dirty="0"/>
              <a:t> </a:t>
            </a:r>
            <a:r>
              <a:rPr lang="sk-SK" b="1" dirty="0" err="1"/>
              <a:t>production</a:t>
            </a:r>
            <a:r>
              <a:rPr lang="sk-SK" b="1" dirty="0"/>
              <a:t> and </a:t>
            </a:r>
            <a:r>
              <a:rPr lang="sk-SK" b="1" dirty="0" err="1"/>
              <a:t>use</a:t>
            </a:r>
            <a:r>
              <a:rPr lang="sk-SK" b="1" dirty="0"/>
              <a:t> (</a:t>
            </a:r>
            <a:r>
              <a:rPr lang="sk-SK" dirty="0" err="1"/>
              <a:t>citation</a:t>
            </a:r>
            <a:r>
              <a:rPr lang="sk-SK" dirty="0"/>
              <a:t> </a:t>
            </a:r>
            <a:r>
              <a:rPr lang="sk-SK" dirty="0" err="1"/>
              <a:t>culture</a:t>
            </a:r>
            <a:r>
              <a:rPr lang="sk-SK" dirty="0"/>
              <a:t>, etc.)</a:t>
            </a:r>
          </a:p>
        </p:txBody>
      </p:sp>
    </p:spTree>
    <p:extLst>
      <p:ext uri="{BB962C8B-B14F-4D97-AF65-F5344CB8AC3E}">
        <p14:creationId xmlns:p14="http://schemas.microsoft.com/office/powerpoint/2010/main" val="13901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C7353-66F7-4250-AE34-2D9991607CA7}"/>
              </a:ext>
            </a:extLst>
          </p:cNvPr>
          <p:cNvSpPr>
            <a:spLocks noGrp="1"/>
          </p:cNvSpPr>
          <p:nvPr>
            <p:ph type="title"/>
          </p:nvPr>
        </p:nvSpPr>
        <p:spPr/>
        <p:txBody>
          <a:bodyPr>
            <a:normAutofit fontScale="90000"/>
          </a:bodyPr>
          <a:lstStyle/>
          <a:p>
            <a:r>
              <a:rPr lang="sk-SK" dirty="0" err="1"/>
              <a:t>Ethical</a:t>
            </a:r>
            <a:r>
              <a:rPr lang="sk-SK" dirty="0"/>
              <a:t> </a:t>
            </a:r>
            <a:r>
              <a:rPr lang="sk-SK" dirty="0" err="1"/>
              <a:t>issues</a:t>
            </a:r>
            <a:r>
              <a:rPr lang="sk-SK" dirty="0"/>
              <a:t> and </a:t>
            </a:r>
            <a:r>
              <a:rPr lang="sk-SK" dirty="0" err="1"/>
              <a:t>information</a:t>
            </a:r>
            <a:r>
              <a:rPr lang="sk-SK" dirty="0"/>
              <a:t> </a:t>
            </a:r>
            <a:r>
              <a:rPr lang="sk-SK" dirty="0" err="1"/>
              <a:t>literacy</a:t>
            </a:r>
            <a:endParaRPr lang="sk-SK" dirty="0"/>
          </a:p>
        </p:txBody>
      </p:sp>
      <p:sp>
        <p:nvSpPr>
          <p:cNvPr id="3" name="Zástupný objekt pre obsah 2">
            <a:extLst>
              <a:ext uri="{FF2B5EF4-FFF2-40B4-BE49-F238E27FC236}">
                <a16:creationId xmlns:a16="http://schemas.microsoft.com/office/drawing/2014/main" id="{8F089569-065E-442E-AA7F-1749C397BDD5}"/>
              </a:ext>
            </a:extLst>
          </p:cNvPr>
          <p:cNvSpPr>
            <a:spLocks noGrp="1"/>
          </p:cNvSpPr>
          <p:nvPr>
            <p:ph idx="1"/>
          </p:nvPr>
        </p:nvSpPr>
        <p:spPr/>
        <p:txBody>
          <a:bodyPr/>
          <a:lstStyle/>
          <a:p>
            <a:r>
              <a:rPr lang="sk-SK" dirty="0" err="1"/>
              <a:t>Tuana</a:t>
            </a:r>
            <a:r>
              <a:rPr lang="sk-SK" dirty="0"/>
              <a:t> 2007: </a:t>
            </a:r>
            <a:r>
              <a:rPr lang="sk-SK" dirty="0" err="1"/>
              <a:t>moral</a:t>
            </a:r>
            <a:r>
              <a:rPr lang="sk-SK" dirty="0"/>
              <a:t> </a:t>
            </a:r>
            <a:r>
              <a:rPr lang="sk-SK" dirty="0" err="1"/>
              <a:t>literacy</a:t>
            </a:r>
            <a:endParaRPr lang="sk-SK" dirty="0"/>
          </a:p>
          <a:p>
            <a:pPr lvl="1"/>
            <a:r>
              <a:rPr lang="sk-SK" dirty="0"/>
              <a:t>ACRL IL </a:t>
            </a:r>
            <a:r>
              <a:rPr lang="sk-SK" dirty="0" err="1"/>
              <a:t>Framework</a:t>
            </a:r>
            <a:r>
              <a:rPr lang="sk-SK" dirty="0"/>
              <a:t> (2016)</a:t>
            </a:r>
          </a:p>
          <a:p>
            <a:pPr lvl="1"/>
            <a:r>
              <a:rPr lang="sk-SK" dirty="0" err="1"/>
              <a:t>Forster</a:t>
            </a:r>
            <a:r>
              <a:rPr lang="sk-SK" dirty="0"/>
              <a:t> 2013: </a:t>
            </a:r>
            <a:r>
              <a:rPr lang="sk-SK" dirty="0" err="1"/>
              <a:t>ethical</a:t>
            </a:r>
            <a:r>
              <a:rPr lang="sk-SK" dirty="0"/>
              <a:t> </a:t>
            </a:r>
            <a:r>
              <a:rPr lang="sk-SK" dirty="0" err="1"/>
              <a:t>issues</a:t>
            </a:r>
            <a:r>
              <a:rPr lang="sk-SK" dirty="0"/>
              <a:t> of </a:t>
            </a:r>
            <a:r>
              <a:rPr lang="sk-SK" dirty="0" err="1"/>
              <a:t>information</a:t>
            </a:r>
            <a:r>
              <a:rPr lang="sk-SK" dirty="0"/>
              <a:t> </a:t>
            </a:r>
            <a:r>
              <a:rPr lang="sk-SK" dirty="0" err="1"/>
              <a:t>literacy</a:t>
            </a:r>
            <a:endParaRPr lang="sk-SK" dirty="0"/>
          </a:p>
          <a:p>
            <a:r>
              <a:rPr lang="sk-SK" dirty="0"/>
              <a:t>ANCIL – </a:t>
            </a:r>
            <a:r>
              <a:rPr lang="sk-SK" dirty="0" err="1"/>
              <a:t>Secker</a:t>
            </a:r>
            <a:r>
              <a:rPr lang="sk-SK" dirty="0"/>
              <a:t>, </a:t>
            </a:r>
            <a:r>
              <a:rPr lang="sk-SK" dirty="0" err="1"/>
              <a:t>Coonan</a:t>
            </a:r>
            <a:r>
              <a:rPr lang="sk-SK" dirty="0"/>
              <a:t> 2013: A New Curriculum of  </a:t>
            </a:r>
            <a:r>
              <a:rPr lang="sk-SK" dirty="0" err="1"/>
              <a:t>Information</a:t>
            </a:r>
            <a:r>
              <a:rPr lang="sk-SK" dirty="0"/>
              <a:t> </a:t>
            </a:r>
            <a:r>
              <a:rPr lang="sk-SK" dirty="0" err="1"/>
              <a:t>Literacy</a:t>
            </a:r>
            <a:r>
              <a:rPr lang="sk-SK" dirty="0"/>
              <a:t> (ANCIL model)</a:t>
            </a:r>
          </a:p>
          <a:p>
            <a:r>
              <a:rPr lang="sk-SK" dirty="0" err="1"/>
              <a:t>MacKay</a:t>
            </a:r>
            <a:r>
              <a:rPr lang="sk-SK" dirty="0"/>
              <a:t>, </a:t>
            </a:r>
            <a:r>
              <a:rPr lang="sk-SK" dirty="0" err="1"/>
              <a:t>Jacobson</a:t>
            </a:r>
            <a:r>
              <a:rPr lang="sk-SK" dirty="0"/>
              <a:t> 2014, 2019: </a:t>
            </a:r>
            <a:r>
              <a:rPr lang="sk-SK" dirty="0" err="1"/>
              <a:t>Metaliteracy</a:t>
            </a:r>
            <a:r>
              <a:rPr lang="sk-SK" dirty="0"/>
              <a:t> (model)</a:t>
            </a:r>
          </a:p>
          <a:p>
            <a:endParaRPr lang="sk-SK" dirty="0"/>
          </a:p>
        </p:txBody>
      </p:sp>
    </p:spTree>
    <p:extLst>
      <p:ext uri="{BB962C8B-B14F-4D97-AF65-F5344CB8AC3E}">
        <p14:creationId xmlns:p14="http://schemas.microsoft.com/office/powerpoint/2010/main" val="221058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0475B-94B1-4FE5-8FF8-033CB70AB557}"/>
              </a:ext>
            </a:extLst>
          </p:cNvPr>
          <p:cNvSpPr>
            <a:spLocks noGrp="1"/>
          </p:cNvSpPr>
          <p:nvPr>
            <p:ph type="title"/>
          </p:nvPr>
        </p:nvSpPr>
        <p:spPr/>
        <p:txBody>
          <a:bodyPr/>
          <a:lstStyle/>
          <a:p>
            <a:r>
              <a:rPr lang="sk-SK" dirty="0" err="1"/>
              <a:t>Tuana</a:t>
            </a:r>
            <a:r>
              <a:rPr lang="sk-SK" dirty="0"/>
              <a:t> (2007): </a:t>
            </a:r>
            <a:r>
              <a:rPr lang="sk-SK" dirty="0" err="1"/>
              <a:t>moral</a:t>
            </a:r>
            <a:r>
              <a:rPr lang="sk-SK" dirty="0"/>
              <a:t> </a:t>
            </a:r>
            <a:r>
              <a:rPr lang="sk-SK" dirty="0" err="1"/>
              <a:t>literacy</a:t>
            </a:r>
            <a:endParaRPr lang="sk-SK" dirty="0"/>
          </a:p>
        </p:txBody>
      </p:sp>
      <p:pic>
        <p:nvPicPr>
          <p:cNvPr id="4" name="Zástupný objekt pre obsah 3">
            <a:extLst>
              <a:ext uri="{FF2B5EF4-FFF2-40B4-BE49-F238E27FC236}">
                <a16:creationId xmlns:a16="http://schemas.microsoft.com/office/drawing/2014/main" id="{4E27B099-35C3-4462-8945-93E2FAE67A1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81548"/>
            <a:ext cx="8115300" cy="1687728"/>
          </a:xfrm>
          <a:prstGeom prst="rect">
            <a:avLst/>
          </a:prstGeom>
          <a:noFill/>
          <a:ln>
            <a:noFill/>
          </a:ln>
        </p:spPr>
      </p:pic>
      <p:pic>
        <p:nvPicPr>
          <p:cNvPr id="5" name="Obrázok 4">
            <a:extLst>
              <a:ext uri="{FF2B5EF4-FFF2-40B4-BE49-F238E27FC236}">
                <a16:creationId xmlns:a16="http://schemas.microsoft.com/office/drawing/2014/main" id="{E091B71C-459A-4410-9E83-7697A628E9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7746" y="3429000"/>
            <a:ext cx="7096567" cy="1258330"/>
          </a:xfrm>
          <a:prstGeom prst="rect">
            <a:avLst/>
          </a:prstGeom>
          <a:noFill/>
          <a:ln>
            <a:noFill/>
          </a:ln>
        </p:spPr>
      </p:pic>
      <p:pic>
        <p:nvPicPr>
          <p:cNvPr id="6" name="Obrázok 5">
            <a:extLst>
              <a:ext uri="{FF2B5EF4-FFF2-40B4-BE49-F238E27FC236}">
                <a16:creationId xmlns:a16="http://schemas.microsoft.com/office/drawing/2014/main" id="{9F9B9B64-19E3-4749-9B13-617BD3AAD8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58240" y="4687330"/>
            <a:ext cx="7245531" cy="1103870"/>
          </a:xfrm>
          <a:prstGeom prst="rect">
            <a:avLst/>
          </a:prstGeom>
          <a:noFill/>
          <a:ln>
            <a:noFill/>
          </a:ln>
        </p:spPr>
      </p:pic>
    </p:spTree>
    <p:extLst>
      <p:ext uri="{BB962C8B-B14F-4D97-AF65-F5344CB8AC3E}">
        <p14:creationId xmlns:p14="http://schemas.microsoft.com/office/powerpoint/2010/main" val="71144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59133-AD32-4EAD-A961-F33C3CC34B41}"/>
              </a:ext>
            </a:extLst>
          </p:cNvPr>
          <p:cNvSpPr>
            <a:spLocks noGrp="1"/>
          </p:cNvSpPr>
          <p:nvPr>
            <p:ph type="title"/>
          </p:nvPr>
        </p:nvSpPr>
        <p:spPr/>
        <p:txBody>
          <a:bodyPr>
            <a:normAutofit fontScale="90000"/>
          </a:bodyPr>
          <a:lstStyle/>
          <a:p>
            <a:r>
              <a:rPr lang="sk-SK" dirty="0"/>
              <a:t>Model: </a:t>
            </a:r>
            <a:r>
              <a:rPr lang="sk-SK" dirty="0" err="1"/>
              <a:t>components</a:t>
            </a:r>
            <a:r>
              <a:rPr lang="sk-SK" dirty="0"/>
              <a:t> of </a:t>
            </a:r>
            <a:r>
              <a:rPr lang="sk-SK" dirty="0" err="1"/>
              <a:t>information</a:t>
            </a:r>
            <a:r>
              <a:rPr lang="sk-SK" dirty="0"/>
              <a:t> </a:t>
            </a:r>
            <a:r>
              <a:rPr lang="sk-SK" dirty="0" err="1"/>
              <a:t>literacy</a:t>
            </a:r>
            <a:r>
              <a:rPr lang="sk-SK" dirty="0"/>
              <a:t> (</a:t>
            </a:r>
            <a:r>
              <a:rPr lang="sk-SK" dirty="0" err="1"/>
              <a:t>Tuana</a:t>
            </a:r>
            <a:r>
              <a:rPr lang="sk-SK" dirty="0"/>
              <a:t> 2007)</a:t>
            </a:r>
          </a:p>
        </p:txBody>
      </p:sp>
      <p:pic>
        <p:nvPicPr>
          <p:cNvPr id="4" name="Zástupný objekt pre obsah 3">
            <a:extLst>
              <a:ext uri="{FF2B5EF4-FFF2-40B4-BE49-F238E27FC236}">
                <a16:creationId xmlns:a16="http://schemas.microsoft.com/office/drawing/2014/main" id="{9B49DAF7-3DE9-44F2-B9A8-97DF76FB993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5176" y="1825625"/>
            <a:ext cx="4541347" cy="4322763"/>
          </a:xfrm>
          <a:prstGeom prst="rect">
            <a:avLst/>
          </a:prstGeom>
          <a:noFill/>
          <a:ln>
            <a:noFill/>
          </a:ln>
        </p:spPr>
      </p:pic>
    </p:spTree>
    <p:extLst>
      <p:ext uri="{BB962C8B-B14F-4D97-AF65-F5344CB8AC3E}">
        <p14:creationId xmlns:p14="http://schemas.microsoft.com/office/powerpoint/2010/main" val="273315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C01BEC-2410-40A2-BC82-375D30D4A273}"/>
              </a:ext>
            </a:extLst>
          </p:cNvPr>
          <p:cNvSpPr>
            <a:spLocks noGrp="1"/>
          </p:cNvSpPr>
          <p:nvPr>
            <p:ph type="title"/>
          </p:nvPr>
        </p:nvSpPr>
        <p:spPr/>
        <p:txBody>
          <a:bodyPr>
            <a:normAutofit fontScale="90000"/>
          </a:bodyPr>
          <a:lstStyle/>
          <a:p>
            <a:r>
              <a:rPr lang="sk-SK" dirty="0" err="1"/>
              <a:t>The</a:t>
            </a:r>
            <a:r>
              <a:rPr lang="sk-SK" dirty="0"/>
              <a:t> </a:t>
            </a:r>
            <a:r>
              <a:rPr lang="sk-SK" dirty="0" err="1"/>
              <a:t>information</a:t>
            </a:r>
            <a:r>
              <a:rPr lang="sk-SK" dirty="0"/>
              <a:t> </a:t>
            </a:r>
            <a:r>
              <a:rPr lang="sk-SK" dirty="0" err="1"/>
              <a:t>literacy</a:t>
            </a:r>
            <a:r>
              <a:rPr lang="sk-SK" dirty="0"/>
              <a:t> </a:t>
            </a:r>
            <a:r>
              <a:rPr lang="sk-SK" dirty="0" err="1"/>
              <a:t>landscape</a:t>
            </a:r>
            <a:r>
              <a:rPr lang="sk-SK" dirty="0"/>
              <a:t> (</a:t>
            </a:r>
            <a:r>
              <a:rPr lang="sk-SK" dirty="0" err="1"/>
              <a:t>Secker</a:t>
            </a:r>
            <a:r>
              <a:rPr lang="sk-SK" dirty="0"/>
              <a:t>, </a:t>
            </a:r>
            <a:r>
              <a:rPr lang="sk-SK" dirty="0" err="1"/>
              <a:t>Coonan</a:t>
            </a:r>
            <a:r>
              <a:rPr lang="sk-SK" dirty="0"/>
              <a:t> 2013, ANCIL)</a:t>
            </a:r>
          </a:p>
        </p:txBody>
      </p:sp>
      <p:pic>
        <p:nvPicPr>
          <p:cNvPr id="4" name="Zástupný objekt pre obsah 4">
            <a:extLst>
              <a:ext uri="{FF2B5EF4-FFF2-40B4-BE49-F238E27FC236}">
                <a16:creationId xmlns:a16="http://schemas.microsoft.com/office/drawing/2014/main" id="{0363E60C-F1E8-4C6B-A6CD-B17AF42551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893" y="1918607"/>
            <a:ext cx="7952014" cy="4043503"/>
          </a:xfrm>
        </p:spPr>
      </p:pic>
    </p:spTree>
    <p:extLst>
      <p:ext uri="{BB962C8B-B14F-4D97-AF65-F5344CB8AC3E}">
        <p14:creationId xmlns:p14="http://schemas.microsoft.com/office/powerpoint/2010/main" val="40747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0979AC-49B6-4A57-BBC9-783DEE800452}"/>
              </a:ext>
            </a:extLst>
          </p:cNvPr>
          <p:cNvSpPr>
            <a:spLocks noGrp="1"/>
          </p:cNvSpPr>
          <p:nvPr>
            <p:ph type="title"/>
          </p:nvPr>
        </p:nvSpPr>
        <p:spPr/>
        <p:txBody>
          <a:bodyPr>
            <a:normAutofit fontScale="90000"/>
          </a:bodyPr>
          <a:lstStyle/>
          <a:p>
            <a:r>
              <a:rPr lang="sk-SK" dirty="0"/>
              <a:t>ANCIL Model of IL (</a:t>
            </a:r>
            <a:r>
              <a:rPr lang="sk-SK" dirty="0" err="1"/>
              <a:t>Secker</a:t>
            </a:r>
            <a:r>
              <a:rPr lang="sk-SK" dirty="0"/>
              <a:t>, </a:t>
            </a:r>
            <a:r>
              <a:rPr lang="sk-SK" dirty="0" err="1"/>
              <a:t>Coonan</a:t>
            </a:r>
            <a:r>
              <a:rPr lang="sk-SK" dirty="0"/>
              <a:t> 2013), ten </a:t>
            </a:r>
            <a:r>
              <a:rPr lang="sk-SK" dirty="0" err="1"/>
              <a:t>strands</a:t>
            </a:r>
            <a:endParaRPr lang="sk-SK" dirty="0"/>
          </a:p>
        </p:txBody>
      </p:sp>
      <p:pic>
        <p:nvPicPr>
          <p:cNvPr id="4" name="Zástupný objekt pre obsah 8">
            <a:extLst>
              <a:ext uri="{FF2B5EF4-FFF2-40B4-BE49-F238E27FC236}">
                <a16:creationId xmlns:a16="http://schemas.microsoft.com/office/drawing/2014/main" id="{22D7469E-7E48-4626-AD20-028F9EF531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351" y="1836963"/>
            <a:ext cx="7702379" cy="4094279"/>
          </a:xfrm>
        </p:spPr>
      </p:pic>
    </p:spTree>
    <p:extLst>
      <p:ext uri="{BB962C8B-B14F-4D97-AF65-F5344CB8AC3E}">
        <p14:creationId xmlns:p14="http://schemas.microsoft.com/office/powerpoint/2010/main" val="246136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72ED-6BF6-1740-9F45-F1E7B43C30FF}"/>
              </a:ext>
            </a:extLst>
          </p:cNvPr>
          <p:cNvSpPr>
            <a:spLocks noGrp="1"/>
          </p:cNvSpPr>
          <p:nvPr>
            <p:ph type="title"/>
          </p:nvPr>
        </p:nvSpPr>
        <p:spPr/>
        <p:txBody>
          <a:bodyPr/>
          <a:lstStyle/>
          <a:p>
            <a:r>
              <a:rPr lang="sk-SK" dirty="0"/>
              <a:t>Agenda and </a:t>
            </a:r>
            <a:r>
              <a:rPr lang="sk-SK" dirty="0" err="1"/>
              <a:t>objectives</a:t>
            </a:r>
            <a:endParaRPr lang="en-SK" dirty="0"/>
          </a:p>
        </p:txBody>
      </p:sp>
      <p:sp>
        <p:nvSpPr>
          <p:cNvPr id="3" name="Content Placeholder 2">
            <a:extLst>
              <a:ext uri="{FF2B5EF4-FFF2-40B4-BE49-F238E27FC236}">
                <a16:creationId xmlns:a16="http://schemas.microsoft.com/office/drawing/2014/main" id="{79028CFF-ADBB-534D-A083-90B17A00F6ED}"/>
              </a:ext>
            </a:extLst>
          </p:cNvPr>
          <p:cNvSpPr>
            <a:spLocks noGrp="1"/>
          </p:cNvSpPr>
          <p:nvPr>
            <p:ph idx="1"/>
          </p:nvPr>
        </p:nvSpPr>
        <p:spPr/>
        <p:txBody>
          <a:bodyPr/>
          <a:lstStyle/>
          <a:p>
            <a:r>
              <a:rPr lang="sk-SK" dirty="0" err="1"/>
              <a:t>Ethical</a:t>
            </a:r>
            <a:r>
              <a:rPr lang="sk-SK" dirty="0"/>
              <a:t> </a:t>
            </a:r>
            <a:r>
              <a:rPr lang="sk-SK" dirty="0" err="1"/>
              <a:t>issues</a:t>
            </a:r>
            <a:r>
              <a:rPr lang="sk-SK" dirty="0"/>
              <a:t> of </a:t>
            </a:r>
            <a:r>
              <a:rPr lang="sk-SK" dirty="0" err="1"/>
              <a:t>models</a:t>
            </a:r>
            <a:r>
              <a:rPr lang="sk-SK" dirty="0"/>
              <a:t> of </a:t>
            </a:r>
            <a:r>
              <a:rPr lang="sk-SK" dirty="0" err="1"/>
              <a:t>human</a:t>
            </a:r>
            <a:r>
              <a:rPr lang="sk-SK" dirty="0"/>
              <a:t> </a:t>
            </a:r>
            <a:r>
              <a:rPr lang="sk-SK" dirty="0" err="1"/>
              <a:t>information</a:t>
            </a:r>
            <a:r>
              <a:rPr lang="sk-SK" dirty="0"/>
              <a:t> </a:t>
            </a:r>
            <a:r>
              <a:rPr lang="sk-SK" dirty="0" err="1"/>
              <a:t>behaviour</a:t>
            </a:r>
            <a:r>
              <a:rPr lang="sk-SK" dirty="0"/>
              <a:t> and </a:t>
            </a:r>
            <a:r>
              <a:rPr lang="sk-SK" dirty="0" err="1"/>
              <a:t>information</a:t>
            </a:r>
            <a:r>
              <a:rPr lang="sk-SK" dirty="0"/>
              <a:t> </a:t>
            </a:r>
            <a:r>
              <a:rPr lang="sk-SK" dirty="0" err="1"/>
              <a:t>literacy</a:t>
            </a:r>
            <a:endParaRPr lang="sk-SK" dirty="0"/>
          </a:p>
          <a:p>
            <a:pPr lvl="1"/>
            <a:r>
              <a:rPr lang="sk-SK" b="1" dirty="0" err="1"/>
              <a:t>Which</a:t>
            </a:r>
            <a:r>
              <a:rPr lang="sk-SK" b="1" dirty="0"/>
              <a:t> </a:t>
            </a:r>
            <a:r>
              <a:rPr lang="sk-SK" b="1" dirty="0" err="1"/>
              <a:t>ethical</a:t>
            </a:r>
            <a:r>
              <a:rPr lang="sk-SK" b="1" dirty="0"/>
              <a:t> </a:t>
            </a:r>
            <a:r>
              <a:rPr lang="sk-SK" b="1" dirty="0" err="1"/>
              <a:t>factors</a:t>
            </a:r>
            <a:r>
              <a:rPr lang="sk-SK" b="1" dirty="0"/>
              <a:t> </a:t>
            </a:r>
            <a:r>
              <a:rPr lang="sk-SK" b="1" dirty="0" err="1"/>
              <a:t>can</a:t>
            </a:r>
            <a:r>
              <a:rPr lang="sk-SK" b="1" dirty="0"/>
              <a:t> </a:t>
            </a:r>
            <a:r>
              <a:rPr lang="sk-SK" b="1" dirty="0" err="1"/>
              <a:t>enrich</a:t>
            </a:r>
            <a:r>
              <a:rPr lang="sk-SK" b="1" dirty="0"/>
              <a:t> </a:t>
            </a:r>
            <a:r>
              <a:rPr lang="sk-SK" b="1" dirty="0" err="1"/>
              <a:t>these</a:t>
            </a:r>
            <a:r>
              <a:rPr lang="sk-SK" b="1" dirty="0"/>
              <a:t> </a:t>
            </a:r>
            <a:r>
              <a:rPr lang="sk-SK" b="1" dirty="0" err="1"/>
              <a:t>models</a:t>
            </a:r>
            <a:r>
              <a:rPr lang="sk-SK" b="1" dirty="0"/>
              <a:t>?</a:t>
            </a:r>
          </a:p>
          <a:p>
            <a:pPr lvl="2"/>
            <a:r>
              <a:rPr lang="sk-SK" b="1" dirty="0" err="1"/>
              <a:t>Basic</a:t>
            </a:r>
            <a:r>
              <a:rPr lang="sk-SK" b="1" dirty="0"/>
              <a:t> </a:t>
            </a:r>
            <a:r>
              <a:rPr lang="sk-SK" b="1" dirty="0" err="1"/>
              <a:t>concepts</a:t>
            </a:r>
            <a:r>
              <a:rPr lang="sk-SK" b="1" dirty="0"/>
              <a:t> (HII, HIB, IE, IL)</a:t>
            </a:r>
          </a:p>
          <a:p>
            <a:pPr lvl="2"/>
            <a:r>
              <a:rPr lang="sk-SK" b="1" dirty="0" err="1"/>
              <a:t>Related</a:t>
            </a:r>
            <a:r>
              <a:rPr lang="sk-SK" b="1" dirty="0"/>
              <a:t> </a:t>
            </a:r>
            <a:r>
              <a:rPr lang="sk-SK" b="1" dirty="0" err="1"/>
              <a:t>research</a:t>
            </a:r>
            <a:r>
              <a:rPr lang="sk-SK" dirty="0"/>
              <a:t>: </a:t>
            </a:r>
            <a:r>
              <a:rPr lang="sk-SK" dirty="0" err="1"/>
              <a:t>selected</a:t>
            </a:r>
            <a:r>
              <a:rPr lang="sk-SK" dirty="0"/>
              <a:t> </a:t>
            </a:r>
            <a:r>
              <a:rPr lang="sk-SK" dirty="0" err="1"/>
              <a:t>models</a:t>
            </a:r>
            <a:r>
              <a:rPr lang="sk-SK" dirty="0"/>
              <a:t> (</a:t>
            </a:r>
            <a:r>
              <a:rPr lang="sk-SK" dirty="0" err="1"/>
              <a:t>dis</a:t>
            </a:r>
            <a:r>
              <a:rPr lang="sk-SK" dirty="0"/>
              <a:t>/</a:t>
            </a:r>
            <a:r>
              <a:rPr lang="sk-SK" dirty="0" err="1"/>
              <a:t>misinformation</a:t>
            </a:r>
            <a:r>
              <a:rPr lang="sk-SK" dirty="0"/>
              <a:t>, </a:t>
            </a:r>
            <a:r>
              <a:rPr lang="sk-SK" dirty="0" err="1"/>
              <a:t>ethical</a:t>
            </a:r>
            <a:r>
              <a:rPr lang="sk-SK" dirty="0"/>
              <a:t> </a:t>
            </a:r>
            <a:r>
              <a:rPr lang="sk-SK" dirty="0" err="1"/>
              <a:t>factors</a:t>
            </a:r>
            <a:r>
              <a:rPr lang="sk-SK" dirty="0"/>
              <a:t>)</a:t>
            </a:r>
          </a:p>
          <a:p>
            <a:r>
              <a:rPr lang="sk-SK" dirty="0" err="1"/>
              <a:t>Our</a:t>
            </a:r>
            <a:r>
              <a:rPr lang="sk-SK" dirty="0"/>
              <a:t> study: </a:t>
            </a:r>
            <a:r>
              <a:rPr lang="sk-SK" dirty="0" err="1"/>
              <a:t>information</a:t>
            </a:r>
            <a:r>
              <a:rPr lang="sk-SK" dirty="0"/>
              <a:t> </a:t>
            </a:r>
            <a:r>
              <a:rPr lang="sk-SK" dirty="0" err="1"/>
              <a:t>ethics</a:t>
            </a:r>
            <a:r>
              <a:rPr lang="sk-SK" dirty="0"/>
              <a:t> in </a:t>
            </a:r>
            <a:r>
              <a:rPr lang="sk-SK" dirty="0" err="1"/>
              <a:t>digital</a:t>
            </a:r>
            <a:r>
              <a:rPr lang="sk-SK" dirty="0"/>
              <a:t> </a:t>
            </a:r>
            <a:r>
              <a:rPr lang="sk-SK" dirty="0" err="1"/>
              <a:t>environment</a:t>
            </a:r>
            <a:r>
              <a:rPr lang="sk-SK" dirty="0"/>
              <a:t>: a </a:t>
            </a:r>
            <a:r>
              <a:rPr lang="sk-SK" dirty="0" err="1"/>
              <a:t>Delphi</a:t>
            </a:r>
            <a:r>
              <a:rPr lang="sk-SK" dirty="0"/>
              <a:t> study</a:t>
            </a:r>
          </a:p>
          <a:p>
            <a:pPr lvl="1"/>
            <a:r>
              <a:rPr lang="sk-SK" dirty="0"/>
              <a:t>A model of </a:t>
            </a:r>
            <a:r>
              <a:rPr lang="sk-SK" dirty="0" err="1"/>
              <a:t>social</a:t>
            </a:r>
            <a:r>
              <a:rPr lang="sk-SK" dirty="0"/>
              <a:t> </a:t>
            </a:r>
            <a:r>
              <a:rPr lang="sk-SK" dirty="0" err="1"/>
              <a:t>representations</a:t>
            </a:r>
            <a:r>
              <a:rPr lang="sk-SK" dirty="0"/>
              <a:t> of </a:t>
            </a:r>
            <a:r>
              <a:rPr lang="sk-SK" dirty="0" err="1"/>
              <a:t>ethical</a:t>
            </a:r>
            <a:r>
              <a:rPr lang="sk-SK" dirty="0"/>
              <a:t> </a:t>
            </a:r>
            <a:r>
              <a:rPr lang="sk-SK" dirty="0" err="1"/>
              <a:t>challenges</a:t>
            </a:r>
            <a:r>
              <a:rPr lang="sk-SK" dirty="0"/>
              <a:t> of </a:t>
            </a:r>
            <a:r>
              <a:rPr lang="sk-SK" dirty="0" err="1"/>
              <a:t>information</a:t>
            </a:r>
            <a:r>
              <a:rPr lang="sk-SK" dirty="0"/>
              <a:t> </a:t>
            </a:r>
            <a:r>
              <a:rPr lang="sk-SK" dirty="0" err="1"/>
              <a:t>use</a:t>
            </a:r>
            <a:endParaRPr lang="sk-SK" dirty="0"/>
          </a:p>
          <a:p>
            <a:r>
              <a:rPr lang="sk-SK" dirty="0" err="1"/>
              <a:t>Recommendations</a:t>
            </a:r>
            <a:r>
              <a:rPr lang="sk-SK" dirty="0"/>
              <a:t> </a:t>
            </a:r>
            <a:r>
              <a:rPr lang="sk-SK" dirty="0" err="1"/>
              <a:t>for</a:t>
            </a:r>
            <a:r>
              <a:rPr lang="sk-SK" dirty="0"/>
              <a:t> </a:t>
            </a:r>
            <a:r>
              <a:rPr lang="sk-SK" dirty="0" err="1"/>
              <a:t>theory</a:t>
            </a:r>
            <a:r>
              <a:rPr lang="sk-SK" dirty="0"/>
              <a:t>, </a:t>
            </a:r>
            <a:r>
              <a:rPr lang="sk-SK" dirty="0" err="1"/>
              <a:t>information</a:t>
            </a:r>
            <a:r>
              <a:rPr lang="sk-SK" dirty="0"/>
              <a:t> design and </a:t>
            </a:r>
            <a:r>
              <a:rPr lang="sk-SK" dirty="0" err="1"/>
              <a:t>practice</a:t>
            </a:r>
            <a:endParaRPr lang="en-SK" dirty="0"/>
          </a:p>
        </p:txBody>
      </p:sp>
    </p:spTree>
    <p:extLst>
      <p:ext uri="{BB962C8B-B14F-4D97-AF65-F5344CB8AC3E}">
        <p14:creationId xmlns:p14="http://schemas.microsoft.com/office/powerpoint/2010/main" val="333676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BB0F69-293B-4EC4-85C0-260D81D57D55}"/>
              </a:ext>
            </a:extLst>
          </p:cNvPr>
          <p:cNvSpPr>
            <a:spLocks noGrp="1"/>
          </p:cNvSpPr>
          <p:nvPr>
            <p:ph type="title"/>
          </p:nvPr>
        </p:nvSpPr>
        <p:spPr/>
        <p:txBody>
          <a:bodyPr/>
          <a:lstStyle/>
          <a:p>
            <a:r>
              <a:rPr lang="sk-SK" dirty="0"/>
              <a:t>ANCIL model (</a:t>
            </a:r>
            <a:r>
              <a:rPr lang="sk-SK" dirty="0" err="1"/>
              <a:t>Secker</a:t>
            </a:r>
            <a:r>
              <a:rPr lang="sk-SK" dirty="0"/>
              <a:t>, </a:t>
            </a:r>
            <a:r>
              <a:rPr lang="sk-SK" dirty="0" err="1"/>
              <a:t>Coonan</a:t>
            </a:r>
            <a:r>
              <a:rPr lang="sk-SK" dirty="0"/>
              <a:t> 2013)</a:t>
            </a:r>
          </a:p>
        </p:txBody>
      </p:sp>
      <p:sp>
        <p:nvSpPr>
          <p:cNvPr id="3" name="Zástupný objekt pre obsah 2">
            <a:extLst>
              <a:ext uri="{FF2B5EF4-FFF2-40B4-BE49-F238E27FC236}">
                <a16:creationId xmlns:a16="http://schemas.microsoft.com/office/drawing/2014/main" id="{52661A13-AA7E-4002-8752-82CB7E620A83}"/>
              </a:ext>
            </a:extLst>
          </p:cNvPr>
          <p:cNvSpPr>
            <a:spLocks noGrp="1"/>
          </p:cNvSpPr>
          <p:nvPr>
            <p:ph idx="1"/>
          </p:nvPr>
        </p:nvSpPr>
        <p:spPr/>
        <p:txBody>
          <a:bodyPr>
            <a:normAutofit fontScale="25000" lnSpcReduction="20000"/>
          </a:bodyPr>
          <a:lstStyle/>
          <a:p>
            <a:r>
              <a:rPr lang="sk-SK" sz="7200" dirty="0" err="1"/>
              <a:t>Strand</a:t>
            </a:r>
            <a:r>
              <a:rPr lang="sk-SK" sz="7200" dirty="0"/>
              <a:t> 1 </a:t>
            </a:r>
            <a:r>
              <a:rPr lang="sk-SK" sz="7200" dirty="0" err="1"/>
              <a:t>transition</a:t>
            </a:r>
            <a:r>
              <a:rPr lang="sk-SK" sz="7200" dirty="0"/>
              <a:t> to </a:t>
            </a:r>
            <a:r>
              <a:rPr lang="sk-SK" sz="7200" dirty="0" err="1"/>
              <a:t>higher</a:t>
            </a:r>
            <a:r>
              <a:rPr lang="sk-SK" sz="7200" dirty="0"/>
              <a:t> </a:t>
            </a:r>
            <a:r>
              <a:rPr lang="sk-SK" sz="7200" dirty="0" err="1"/>
              <a:t>education</a:t>
            </a:r>
            <a:endParaRPr lang="sk-SK" sz="7200" dirty="0"/>
          </a:p>
          <a:p>
            <a:r>
              <a:rPr lang="sk-SK" sz="7200" dirty="0" err="1"/>
              <a:t>Strand</a:t>
            </a:r>
            <a:r>
              <a:rPr lang="sk-SK" sz="7200" dirty="0"/>
              <a:t> 2 </a:t>
            </a:r>
            <a:r>
              <a:rPr lang="sk-SK" sz="7200" dirty="0" err="1"/>
              <a:t>becoming</a:t>
            </a:r>
            <a:r>
              <a:rPr lang="sk-SK" sz="7200" dirty="0"/>
              <a:t> </a:t>
            </a:r>
            <a:r>
              <a:rPr lang="sk-SK" sz="7200" dirty="0" err="1"/>
              <a:t>an</a:t>
            </a:r>
            <a:r>
              <a:rPr lang="sk-SK" sz="7200" dirty="0"/>
              <a:t> </a:t>
            </a:r>
            <a:r>
              <a:rPr lang="sk-SK" sz="7200" dirty="0" err="1"/>
              <a:t>independent</a:t>
            </a:r>
            <a:r>
              <a:rPr lang="sk-SK" sz="7200" dirty="0"/>
              <a:t> </a:t>
            </a:r>
            <a:r>
              <a:rPr lang="sk-SK" sz="7200" dirty="0" err="1"/>
              <a:t>learner</a:t>
            </a:r>
            <a:endParaRPr lang="sk-SK" sz="7200" dirty="0"/>
          </a:p>
          <a:p>
            <a:r>
              <a:rPr lang="sk-SK" sz="7200" dirty="0" err="1"/>
              <a:t>Strand</a:t>
            </a:r>
            <a:r>
              <a:rPr lang="sk-SK" sz="7200" dirty="0"/>
              <a:t> 3 </a:t>
            </a:r>
            <a:r>
              <a:rPr lang="sk-SK" sz="7200" dirty="0" err="1"/>
              <a:t>developing</a:t>
            </a:r>
            <a:r>
              <a:rPr lang="sk-SK" sz="7200" dirty="0"/>
              <a:t> </a:t>
            </a:r>
            <a:r>
              <a:rPr lang="sk-SK" sz="7200" dirty="0" err="1"/>
              <a:t>academic</a:t>
            </a:r>
            <a:r>
              <a:rPr lang="sk-SK" sz="7200" dirty="0"/>
              <a:t> </a:t>
            </a:r>
            <a:r>
              <a:rPr lang="sk-SK" sz="7200" dirty="0" err="1"/>
              <a:t>literacies</a:t>
            </a:r>
            <a:endParaRPr lang="sk-SK" sz="7200" dirty="0"/>
          </a:p>
          <a:p>
            <a:r>
              <a:rPr lang="sk-SK" sz="7200" dirty="0" err="1"/>
              <a:t>Strand</a:t>
            </a:r>
            <a:r>
              <a:rPr lang="sk-SK" sz="7200" dirty="0"/>
              <a:t> 4 </a:t>
            </a:r>
            <a:r>
              <a:rPr lang="sk-SK" sz="7200" dirty="0" err="1"/>
              <a:t>mapping</a:t>
            </a:r>
            <a:r>
              <a:rPr lang="sk-SK" sz="7200" dirty="0"/>
              <a:t> and </a:t>
            </a:r>
            <a:r>
              <a:rPr lang="sk-SK" sz="7200" dirty="0" err="1"/>
              <a:t>evaluating</a:t>
            </a:r>
            <a:r>
              <a:rPr lang="sk-SK" sz="7200" dirty="0"/>
              <a:t> </a:t>
            </a:r>
            <a:r>
              <a:rPr lang="sk-SK" sz="7200" dirty="0" err="1"/>
              <a:t>the</a:t>
            </a:r>
            <a:r>
              <a:rPr lang="sk-SK" sz="7200" dirty="0"/>
              <a:t> </a:t>
            </a:r>
            <a:r>
              <a:rPr lang="sk-SK" sz="7200" dirty="0" err="1"/>
              <a:t>information</a:t>
            </a:r>
            <a:r>
              <a:rPr lang="sk-SK" sz="7200" dirty="0"/>
              <a:t> </a:t>
            </a:r>
            <a:r>
              <a:rPr lang="sk-SK" sz="7200" dirty="0" err="1"/>
              <a:t>landscape</a:t>
            </a:r>
            <a:endParaRPr lang="sk-SK" sz="7200" dirty="0"/>
          </a:p>
          <a:p>
            <a:r>
              <a:rPr lang="sk-SK" sz="7200" dirty="0" err="1"/>
              <a:t>Strand</a:t>
            </a:r>
            <a:r>
              <a:rPr lang="sk-SK" sz="7200" dirty="0"/>
              <a:t> 5 </a:t>
            </a:r>
            <a:r>
              <a:rPr lang="sk-SK" sz="7200" dirty="0" err="1"/>
              <a:t>resource</a:t>
            </a:r>
            <a:r>
              <a:rPr lang="sk-SK" sz="7200" dirty="0"/>
              <a:t> </a:t>
            </a:r>
            <a:r>
              <a:rPr lang="sk-SK" sz="7200" dirty="0" err="1"/>
              <a:t>discovery</a:t>
            </a:r>
            <a:r>
              <a:rPr lang="sk-SK" sz="7200" dirty="0"/>
              <a:t> in a </a:t>
            </a:r>
            <a:r>
              <a:rPr lang="sk-SK" sz="7200" dirty="0" err="1"/>
              <a:t>discipline</a:t>
            </a:r>
            <a:endParaRPr lang="sk-SK" sz="7200" dirty="0"/>
          </a:p>
          <a:p>
            <a:r>
              <a:rPr lang="sk-SK" sz="7200" dirty="0" err="1"/>
              <a:t>Strand</a:t>
            </a:r>
            <a:r>
              <a:rPr lang="sk-SK" sz="7200" dirty="0"/>
              <a:t> 6 </a:t>
            </a:r>
            <a:r>
              <a:rPr lang="sk-SK" sz="7200" dirty="0" err="1"/>
              <a:t>managing</a:t>
            </a:r>
            <a:r>
              <a:rPr lang="sk-SK" sz="7200" dirty="0"/>
              <a:t> </a:t>
            </a:r>
            <a:r>
              <a:rPr lang="sk-SK" sz="7200" dirty="0" err="1"/>
              <a:t>information</a:t>
            </a:r>
            <a:endParaRPr lang="sk-SK" sz="7200" dirty="0"/>
          </a:p>
          <a:p>
            <a:r>
              <a:rPr lang="sk-SK" sz="7200" b="1" dirty="0" err="1"/>
              <a:t>Strand</a:t>
            </a:r>
            <a:r>
              <a:rPr lang="sk-SK" sz="7200" b="1" dirty="0"/>
              <a:t> 7 </a:t>
            </a:r>
            <a:r>
              <a:rPr lang="sk-SK" sz="7200" b="1" dirty="0" err="1"/>
              <a:t>the</a:t>
            </a:r>
            <a:r>
              <a:rPr lang="sk-SK" sz="7200" b="1" dirty="0"/>
              <a:t> </a:t>
            </a:r>
            <a:r>
              <a:rPr lang="sk-SK" sz="7200" b="1" dirty="0" err="1"/>
              <a:t>ethical</a:t>
            </a:r>
            <a:r>
              <a:rPr lang="sk-SK" sz="7200" b="1" dirty="0"/>
              <a:t> </a:t>
            </a:r>
            <a:r>
              <a:rPr lang="sk-SK" sz="7200" b="1" dirty="0" err="1"/>
              <a:t>dimension</a:t>
            </a:r>
            <a:r>
              <a:rPr lang="sk-SK" sz="7200" b="1" dirty="0"/>
              <a:t> of </a:t>
            </a:r>
            <a:r>
              <a:rPr lang="sk-SK" sz="7200" b="1" dirty="0" err="1"/>
              <a:t>information</a:t>
            </a:r>
            <a:endParaRPr lang="sk-SK" sz="7200" b="1" dirty="0"/>
          </a:p>
          <a:p>
            <a:r>
              <a:rPr lang="sk-SK" sz="7200" dirty="0" err="1"/>
              <a:t>Strand</a:t>
            </a:r>
            <a:r>
              <a:rPr lang="sk-SK" sz="7200" dirty="0"/>
              <a:t> 8 </a:t>
            </a:r>
            <a:r>
              <a:rPr lang="sk-SK" sz="7200" dirty="0" err="1"/>
              <a:t>presenting</a:t>
            </a:r>
            <a:r>
              <a:rPr lang="sk-SK" sz="7200" dirty="0"/>
              <a:t> and </a:t>
            </a:r>
            <a:r>
              <a:rPr lang="sk-SK" sz="7200" dirty="0" err="1"/>
              <a:t>communicating</a:t>
            </a:r>
            <a:r>
              <a:rPr lang="sk-SK" sz="7200" dirty="0"/>
              <a:t> </a:t>
            </a:r>
            <a:r>
              <a:rPr lang="sk-SK" sz="7200" dirty="0" err="1"/>
              <a:t>knowledge</a:t>
            </a:r>
            <a:endParaRPr lang="sk-SK" sz="7200" dirty="0"/>
          </a:p>
          <a:p>
            <a:r>
              <a:rPr lang="sk-SK" sz="7200" dirty="0" err="1"/>
              <a:t>Strand</a:t>
            </a:r>
            <a:r>
              <a:rPr lang="sk-SK" sz="7200" dirty="0"/>
              <a:t> 9 </a:t>
            </a:r>
            <a:r>
              <a:rPr lang="sk-SK" sz="7200" dirty="0" err="1"/>
              <a:t>synthesizing</a:t>
            </a:r>
            <a:r>
              <a:rPr lang="sk-SK" sz="7200" dirty="0"/>
              <a:t> </a:t>
            </a:r>
            <a:r>
              <a:rPr lang="sk-SK" sz="7200" dirty="0" err="1"/>
              <a:t>information</a:t>
            </a:r>
            <a:r>
              <a:rPr lang="sk-SK" sz="7200" dirty="0"/>
              <a:t> and </a:t>
            </a:r>
            <a:r>
              <a:rPr lang="sk-SK" sz="7200" dirty="0" err="1"/>
              <a:t>creating</a:t>
            </a:r>
            <a:r>
              <a:rPr lang="sk-SK" sz="7200" dirty="0"/>
              <a:t> new </a:t>
            </a:r>
            <a:r>
              <a:rPr lang="sk-SK" sz="7200" dirty="0" err="1"/>
              <a:t>knowledge</a:t>
            </a:r>
            <a:endParaRPr lang="sk-SK" sz="7200" dirty="0"/>
          </a:p>
          <a:p>
            <a:r>
              <a:rPr lang="sk-SK" sz="7200" dirty="0" err="1"/>
              <a:t>Strand</a:t>
            </a:r>
            <a:r>
              <a:rPr lang="sk-SK" sz="7200" dirty="0"/>
              <a:t> 10 </a:t>
            </a:r>
            <a:r>
              <a:rPr lang="sk-SK" sz="7200" dirty="0" err="1"/>
              <a:t>the</a:t>
            </a:r>
            <a:r>
              <a:rPr lang="sk-SK" sz="7200" dirty="0"/>
              <a:t> </a:t>
            </a:r>
            <a:r>
              <a:rPr lang="sk-SK" sz="7200" dirty="0" err="1"/>
              <a:t>social</a:t>
            </a:r>
            <a:r>
              <a:rPr lang="sk-SK" sz="7200" dirty="0"/>
              <a:t> </a:t>
            </a:r>
            <a:r>
              <a:rPr lang="sk-SK" sz="7200" dirty="0" err="1"/>
              <a:t>dimension</a:t>
            </a:r>
            <a:r>
              <a:rPr lang="sk-SK" sz="7200" dirty="0"/>
              <a:t> of </a:t>
            </a:r>
            <a:r>
              <a:rPr lang="sk-SK" sz="7200" dirty="0" err="1"/>
              <a:t>information</a:t>
            </a:r>
            <a:endParaRPr lang="sk-SK" sz="7200" dirty="0"/>
          </a:p>
          <a:p>
            <a:endParaRPr lang="sk-SK" dirty="0"/>
          </a:p>
          <a:p>
            <a:endParaRPr lang="sk-SK" dirty="0"/>
          </a:p>
          <a:p>
            <a:r>
              <a:rPr lang="sk-SK" dirty="0" err="1"/>
              <a:t>Strand</a:t>
            </a:r>
            <a:r>
              <a:rPr lang="sk-SK" dirty="0"/>
              <a:t> 9 </a:t>
            </a:r>
            <a:r>
              <a:rPr lang="sk-SK" dirty="0" err="1"/>
              <a:t>synthesizing</a:t>
            </a:r>
            <a:r>
              <a:rPr lang="sk-SK" dirty="0"/>
              <a:t> </a:t>
            </a:r>
            <a:r>
              <a:rPr lang="sk-SK" dirty="0" err="1"/>
              <a:t>information</a:t>
            </a:r>
            <a:r>
              <a:rPr lang="sk-SK" dirty="0"/>
              <a:t> and </a:t>
            </a:r>
            <a:r>
              <a:rPr lang="sk-SK" dirty="0" err="1"/>
              <a:t>creating</a:t>
            </a:r>
            <a:r>
              <a:rPr lang="sk-SK" dirty="0"/>
              <a:t> new </a:t>
            </a:r>
            <a:r>
              <a:rPr lang="sk-SK" dirty="0" err="1"/>
              <a:t>knowledge</a:t>
            </a:r>
            <a:endParaRPr lang="sk-SK" dirty="0"/>
          </a:p>
          <a:p>
            <a:endParaRPr lang="sk-SK" dirty="0"/>
          </a:p>
        </p:txBody>
      </p:sp>
    </p:spTree>
    <p:extLst>
      <p:ext uri="{BB962C8B-B14F-4D97-AF65-F5344CB8AC3E}">
        <p14:creationId xmlns:p14="http://schemas.microsoft.com/office/powerpoint/2010/main" val="321753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C3643-3F49-45E3-9946-DC19EE2D3302}"/>
              </a:ext>
            </a:extLst>
          </p:cNvPr>
          <p:cNvSpPr>
            <a:spLocks noGrp="1"/>
          </p:cNvSpPr>
          <p:nvPr>
            <p:ph type="title"/>
          </p:nvPr>
        </p:nvSpPr>
        <p:spPr/>
        <p:txBody>
          <a:bodyPr/>
          <a:lstStyle/>
          <a:p>
            <a:r>
              <a:rPr lang="sk-SK" dirty="0"/>
              <a:t>ANCIL Model (</a:t>
            </a:r>
            <a:r>
              <a:rPr lang="sk-SK" dirty="0" err="1"/>
              <a:t>Secker</a:t>
            </a:r>
            <a:r>
              <a:rPr lang="sk-SK" dirty="0"/>
              <a:t>, </a:t>
            </a:r>
            <a:r>
              <a:rPr lang="sk-SK" dirty="0" err="1"/>
              <a:t>Coonan</a:t>
            </a:r>
            <a:r>
              <a:rPr lang="sk-SK" dirty="0"/>
              <a:t> 2013)</a:t>
            </a:r>
          </a:p>
        </p:txBody>
      </p:sp>
      <p:pic>
        <p:nvPicPr>
          <p:cNvPr id="4" name="Zástupný objekt pre obsah 5">
            <a:extLst>
              <a:ext uri="{FF2B5EF4-FFF2-40B4-BE49-F238E27FC236}">
                <a16:creationId xmlns:a16="http://schemas.microsoft.com/office/drawing/2014/main" id="{D527A0A6-03BC-4E3E-8DD2-A4F6231BEA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016" y="1825625"/>
            <a:ext cx="7751805" cy="4322763"/>
          </a:xfrm>
        </p:spPr>
      </p:pic>
    </p:spTree>
    <p:extLst>
      <p:ext uri="{BB962C8B-B14F-4D97-AF65-F5344CB8AC3E}">
        <p14:creationId xmlns:p14="http://schemas.microsoft.com/office/powerpoint/2010/main" val="308321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F30341-EAEA-4740-9408-A4D718B4122A}"/>
              </a:ext>
            </a:extLst>
          </p:cNvPr>
          <p:cNvSpPr>
            <a:spLocks noGrp="1"/>
          </p:cNvSpPr>
          <p:nvPr>
            <p:ph type="title"/>
          </p:nvPr>
        </p:nvSpPr>
        <p:spPr/>
        <p:txBody>
          <a:bodyPr/>
          <a:lstStyle/>
          <a:p>
            <a:r>
              <a:rPr lang="sk-SK" dirty="0" err="1"/>
              <a:t>Metaliteracy</a:t>
            </a:r>
            <a:endParaRPr lang="sk-SK" dirty="0"/>
          </a:p>
        </p:txBody>
      </p:sp>
      <p:sp>
        <p:nvSpPr>
          <p:cNvPr id="3" name="Zástupný objekt pre obsah 2">
            <a:extLst>
              <a:ext uri="{FF2B5EF4-FFF2-40B4-BE49-F238E27FC236}">
                <a16:creationId xmlns:a16="http://schemas.microsoft.com/office/drawing/2014/main" id="{EC3656FC-97CD-4FCE-B845-EB74DA4DB450}"/>
              </a:ext>
            </a:extLst>
          </p:cNvPr>
          <p:cNvSpPr>
            <a:spLocks noGrp="1"/>
          </p:cNvSpPr>
          <p:nvPr>
            <p:ph idx="1"/>
          </p:nvPr>
        </p:nvSpPr>
        <p:spPr/>
        <p:txBody>
          <a:bodyPr>
            <a:normAutofit fontScale="70000" lnSpcReduction="20000"/>
          </a:bodyPr>
          <a:lstStyle/>
          <a:p>
            <a:r>
              <a:rPr lang="sk-SK" b="1" dirty="0" err="1"/>
              <a:t>Information</a:t>
            </a:r>
            <a:r>
              <a:rPr lang="sk-SK" b="1" dirty="0"/>
              <a:t> </a:t>
            </a:r>
            <a:r>
              <a:rPr lang="sk-SK" b="1" dirty="0" err="1"/>
              <a:t>literacy</a:t>
            </a:r>
            <a:r>
              <a:rPr lang="sk-SK" b="1" dirty="0"/>
              <a:t> </a:t>
            </a:r>
            <a:r>
              <a:rPr lang="sk-SK" b="1" dirty="0" err="1"/>
              <a:t>framework</a:t>
            </a:r>
            <a:r>
              <a:rPr lang="sk-SK" b="1" dirty="0"/>
              <a:t> (</a:t>
            </a:r>
            <a:r>
              <a:rPr lang="sk-SK" b="1" dirty="0" err="1"/>
              <a:t>pedagogical</a:t>
            </a:r>
            <a:r>
              <a:rPr lang="sk-SK" b="1" dirty="0"/>
              <a:t> model) </a:t>
            </a:r>
            <a:r>
              <a:rPr lang="sk-SK" dirty="0"/>
              <a:t>to </a:t>
            </a:r>
            <a:r>
              <a:rPr lang="sk-SK" dirty="0" err="1"/>
              <a:t>prepare</a:t>
            </a:r>
            <a:r>
              <a:rPr lang="sk-SK" dirty="0"/>
              <a:t> </a:t>
            </a:r>
            <a:r>
              <a:rPr lang="sk-SK" dirty="0" err="1"/>
              <a:t>students</a:t>
            </a:r>
            <a:r>
              <a:rPr lang="sk-SK" dirty="0"/>
              <a:t> to </a:t>
            </a:r>
            <a:r>
              <a:rPr lang="sk-SK" dirty="0" err="1"/>
              <a:t>identify</a:t>
            </a:r>
            <a:r>
              <a:rPr lang="sk-SK" dirty="0"/>
              <a:t> </a:t>
            </a:r>
            <a:r>
              <a:rPr lang="sk-SK" dirty="0" err="1"/>
              <a:t>fake</a:t>
            </a:r>
            <a:r>
              <a:rPr lang="sk-SK" dirty="0"/>
              <a:t> </a:t>
            </a:r>
            <a:r>
              <a:rPr lang="sk-SK" dirty="0" err="1"/>
              <a:t>news</a:t>
            </a:r>
            <a:r>
              <a:rPr lang="sk-SK" dirty="0"/>
              <a:t>, </a:t>
            </a:r>
            <a:r>
              <a:rPr lang="sk-SK" dirty="0" err="1"/>
              <a:t>combination</a:t>
            </a:r>
            <a:r>
              <a:rPr lang="sk-SK" dirty="0"/>
              <a:t> of </a:t>
            </a:r>
            <a:r>
              <a:rPr lang="sk-SK" dirty="0" err="1"/>
              <a:t>multiple</a:t>
            </a:r>
            <a:r>
              <a:rPr lang="sk-SK" dirty="0"/>
              <a:t> </a:t>
            </a:r>
            <a:r>
              <a:rPr lang="sk-SK" dirty="0" err="1"/>
              <a:t>critical</a:t>
            </a:r>
            <a:r>
              <a:rPr lang="sk-SK" dirty="0"/>
              <a:t> </a:t>
            </a:r>
            <a:r>
              <a:rPr lang="sk-SK" dirty="0" err="1"/>
              <a:t>thinking</a:t>
            </a:r>
            <a:r>
              <a:rPr lang="sk-SK" dirty="0"/>
              <a:t>, </a:t>
            </a:r>
            <a:r>
              <a:rPr lang="sk-SK" dirty="0" err="1"/>
              <a:t>metacognition</a:t>
            </a:r>
            <a:r>
              <a:rPr lang="sk-SK" dirty="0"/>
              <a:t> – </a:t>
            </a:r>
            <a:r>
              <a:rPr lang="sk-SK" dirty="0" err="1"/>
              <a:t>reflection</a:t>
            </a:r>
            <a:r>
              <a:rPr lang="sk-SK" dirty="0"/>
              <a:t>, </a:t>
            </a:r>
            <a:r>
              <a:rPr lang="sk-SK" dirty="0" err="1"/>
              <a:t>lifelong</a:t>
            </a:r>
            <a:r>
              <a:rPr lang="sk-SK" dirty="0"/>
              <a:t> </a:t>
            </a:r>
            <a:r>
              <a:rPr lang="sk-SK" dirty="0" err="1"/>
              <a:t>learning</a:t>
            </a:r>
            <a:r>
              <a:rPr lang="sk-SK" dirty="0"/>
              <a:t> (</a:t>
            </a:r>
            <a:r>
              <a:rPr lang="sk-SK" dirty="0" err="1"/>
              <a:t>MacKay</a:t>
            </a:r>
            <a:r>
              <a:rPr lang="sk-SK" dirty="0"/>
              <a:t>, </a:t>
            </a:r>
            <a:r>
              <a:rPr lang="sk-SK" dirty="0" err="1"/>
              <a:t>Jacobson</a:t>
            </a:r>
            <a:r>
              <a:rPr lang="sk-SK" dirty="0"/>
              <a:t> 2014)</a:t>
            </a:r>
          </a:p>
          <a:p>
            <a:r>
              <a:rPr lang="sk-SK" b="1" dirty="0"/>
              <a:t>4 </a:t>
            </a:r>
            <a:r>
              <a:rPr lang="sk-SK" b="1" dirty="0" err="1"/>
              <a:t>domains</a:t>
            </a:r>
            <a:r>
              <a:rPr lang="sk-SK" b="1" dirty="0"/>
              <a:t>: </a:t>
            </a:r>
            <a:r>
              <a:rPr lang="sk-SK" b="1" dirty="0" err="1"/>
              <a:t>cognitive</a:t>
            </a:r>
            <a:r>
              <a:rPr lang="sk-SK" b="1" dirty="0"/>
              <a:t>, </a:t>
            </a:r>
            <a:r>
              <a:rPr lang="sk-SK" b="1" dirty="0" err="1"/>
              <a:t>behavioral</a:t>
            </a:r>
            <a:r>
              <a:rPr lang="sk-SK" b="1" dirty="0"/>
              <a:t>, </a:t>
            </a:r>
            <a:r>
              <a:rPr lang="sk-SK" b="1" dirty="0" err="1"/>
              <a:t>affective</a:t>
            </a:r>
            <a:r>
              <a:rPr lang="sk-SK" b="1" dirty="0"/>
              <a:t>, </a:t>
            </a:r>
            <a:r>
              <a:rPr lang="sk-SK" b="1" dirty="0" err="1"/>
              <a:t>metacognitive</a:t>
            </a:r>
            <a:endParaRPr lang="sk-SK" b="1" dirty="0"/>
          </a:p>
          <a:p>
            <a:pPr lvl="1"/>
            <a:r>
              <a:rPr lang="sk-SK" b="1" dirty="0" err="1"/>
              <a:t>Characteristics</a:t>
            </a:r>
            <a:r>
              <a:rPr lang="sk-SK" b="1" dirty="0"/>
              <a:t>: </a:t>
            </a:r>
            <a:r>
              <a:rPr lang="sk-SK" b="1" dirty="0" err="1"/>
              <a:t>participatory</a:t>
            </a:r>
            <a:r>
              <a:rPr lang="sk-SK" b="1" dirty="0"/>
              <a:t>, </a:t>
            </a:r>
            <a:r>
              <a:rPr lang="sk-SK" b="1" dirty="0" err="1"/>
              <a:t>collaborative</a:t>
            </a:r>
            <a:r>
              <a:rPr lang="sk-SK" b="1" dirty="0"/>
              <a:t>, </a:t>
            </a:r>
            <a:r>
              <a:rPr lang="sk-SK" b="1" dirty="0" err="1"/>
              <a:t>reflective</a:t>
            </a:r>
            <a:r>
              <a:rPr lang="sk-SK" b="1" dirty="0"/>
              <a:t>, </a:t>
            </a:r>
            <a:r>
              <a:rPr lang="sk-SK" b="1" dirty="0" err="1"/>
              <a:t>civic-minded</a:t>
            </a:r>
            <a:r>
              <a:rPr lang="sk-SK" b="1" dirty="0"/>
              <a:t>, </a:t>
            </a:r>
            <a:r>
              <a:rPr lang="sk-SK" b="1" dirty="0" err="1"/>
              <a:t>adaptable</a:t>
            </a:r>
            <a:r>
              <a:rPr lang="sk-SK" b="1" dirty="0"/>
              <a:t>, </a:t>
            </a:r>
            <a:r>
              <a:rPr lang="sk-SK" b="1" dirty="0" err="1"/>
              <a:t>open</a:t>
            </a:r>
            <a:r>
              <a:rPr lang="sk-SK" b="1" dirty="0"/>
              <a:t>, </a:t>
            </a:r>
            <a:r>
              <a:rPr lang="sk-SK" b="1" dirty="0" err="1"/>
              <a:t>productive</a:t>
            </a:r>
            <a:r>
              <a:rPr lang="sk-SK" b="1" dirty="0"/>
              <a:t>, </a:t>
            </a:r>
            <a:r>
              <a:rPr lang="sk-SK" b="1" dirty="0" err="1"/>
              <a:t>informed</a:t>
            </a:r>
            <a:endParaRPr lang="sk-SK" b="1" dirty="0"/>
          </a:p>
          <a:p>
            <a:r>
              <a:rPr lang="sk-SK" dirty="0" err="1"/>
              <a:t>Goal</a:t>
            </a:r>
            <a:r>
              <a:rPr lang="sk-SK" dirty="0"/>
              <a:t> 1 </a:t>
            </a:r>
            <a:r>
              <a:rPr lang="sk-SK" dirty="0" err="1"/>
              <a:t>actively</a:t>
            </a:r>
            <a:r>
              <a:rPr lang="sk-SK" dirty="0"/>
              <a:t> </a:t>
            </a:r>
            <a:r>
              <a:rPr lang="sk-SK" dirty="0" err="1"/>
              <a:t>evaluate</a:t>
            </a:r>
            <a:r>
              <a:rPr lang="sk-SK" dirty="0"/>
              <a:t> </a:t>
            </a:r>
            <a:r>
              <a:rPr lang="sk-SK" dirty="0" err="1"/>
              <a:t>content</a:t>
            </a:r>
            <a:r>
              <a:rPr lang="sk-SK" dirty="0"/>
              <a:t> and </a:t>
            </a:r>
            <a:r>
              <a:rPr lang="sk-SK" dirty="0" err="1"/>
              <a:t>one´s</a:t>
            </a:r>
            <a:r>
              <a:rPr lang="sk-SK" dirty="0"/>
              <a:t> </a:t>
            </a:r>
            <a:r>
              <a:rPr lang="sk-SK" dirty="0" err="1"/>
              <a:t>own</a:t>
            </a:r>
            <a:r>
              <a:rPr lang="sk-SK" dirty="0"/>
              <a:t> </a:t>
            </a:r>
            <a:r>
              <a:rPr lang="sk-SK" dirty="0" err="1"/>
              <a:t>biases</a:t>
            </a:r>
            <a:endParaRPr lang="sk-SK" dirty="0"/>
          </a:p>
          <a:p>
            <a:r>
              <a:rPr lang="sk-SK" b="1" dirty="0" err="1"/>
              <a:t>Goal</a:t>
            </a:r>
            <a:r>
              <a:rPr lang="sk-SK" b="1" dirty="0"/>
              <a:t> 2 </a:t>
            </a:r>
            <a:r>
              <a:rPr lang="sk-SK" b="1" dirty="0" err="1"/>
              <a:t>engage</a:t>
            </a:r>
            <a:r>
              <a:rPr lang="sk-SK" b="1" dirty="0"/>
              <a:t> </a:t>
            </a:r>
            <a:r>
              <a:rPr lang="sk-SK" b="1" dirty="0" err="1"/>
              <a:t>with</a:t>
            </a:r>
            <a:r>
              <a:rPr lang="sk-SK" b="1" dirty="0"/>
              <a:t> </a:t>
            </a:r>
            <a:r>
              <a:rPr lang="sk-SK" b="1" dirty="0" err="1"/>
              <a:t>all</a:t>
            </a:r>
            <a:r>
              <a:rPr lang="sk-SK" b="1" dirty="0"/>
              <a:t> </a:t>
            </a:r>
            <a:r>
              <a:rPr lang="sk-SK" b="1" dirty="0" err="1"/>
              <a:t>intellectual</a:t>
            </a:r>
            <a:r>
              <a:rPr lang="sk-SK" b="1" dirty="0"/>
              <a:t> </a:t>
            </a:r>
            <a:r>
              <a:rPr lang="sk-SK" b="1" dirty="0" err="1"/>
              <a:t>property</a:t>
            </a:r>
            <a:r>
              <a:rPr lang="sk-SK" b="1" dirty="0"/>
              <a:t> </a:t>
            </a:r>
            <a:r>
              <a:rPr lang="sk-SK" b="1" dirty="0" err="1"/>
              <a:t>ethically</a:t>
            </a:r>
            <a:r>
              <a:rPr lang="sk-SK" b="1" dirty="0"/>
              <a:t> and </a:t>
            </a:r>
            <a:r>
              <a:rPr lang="sk-SK" b="1" dirty="0" err="1"/>
              <a:t>responsibly</a:t>
            </a:r>
            <a:endParaRPr lang="sk-SK" b="1" dirty="0"/>
          </a:p>
          <a:p>
            <a:r>
              <a:rPr lang="sk-SK" dirty="0" err="1"/>
              <a:t>Goal</a:t>
            </a:r>
            <a:r>
              <a:rPr lang="sk-SK" dirty="0"/>
              <a:t> 3 </a:t>
            </a:r>
            <a:r>
              <a:rPr lang="sk-SK" dirty="0" err="1"/>
              <a:t>produce</a:t>
            </a:r>
            <a:r>
              <a:rPr lang="sk-SK" dirty="0"/>
              <a:t> and </a:t>
            </a:r>
            <a:r>
              <a:rPr lang="sk-SK" dirty="0" err="1"/>
              <a:t>share</a:t>
            </a:r>
            <a:r>
              <a:rPr lang="sk-SK" dirty="0"/>
              <a:t> </a:t>
            </a:r>
            <a:r>
              <a:rPr lang="sk-SK" dirty="0" err="1"/>
              <a:t>information</a:t>
            </a:r>
            <a:r>
              <a:rPr lang="sk-SK" dirty="0"/>
              <a:t> in </a:t>
            </a:r>
            <a:r>
              <a:rPr lang="sk-SK" dirty="0" err="1"/>
              <a:t>collaborative</a:t>
            </a:r>
            <a:r>
              <a:rPr lang="sk-SK" dirty="0"/>
              <a:t> and </a:t>
            </a:r>
            <a:r>
              <a:rPr lang="sk-SK" dirty="0" err="1"/>
              <a:t>participatory</a:t>
            </a:r>
            <a:r>
              <a:rPr lang="sk-SK" dirty="0"/>
              <a:t> </a:t>
            </a:r>
            <a:r>
              <a:rPr lang="sk-SK" dirty="0" err="1"/>
              <a:t>environment</a:t>
            </a:r>
            <a:endParaRPr lang="sk-SK" dirty="0"/>
          </a:p>
          <a:p>
            <a:r>
              <a:rPr lang="sk-SK" dirty="0" err="1"/>
              <a:t>Goal</a:t>
            </a:r>
            <a:r>
              <a:rPr lang="sk-SK" dirty="0"/>
              <a:t> 4 </a:t>
            </a:r>
            <a:r>
              <a:rPr lang="sk-SK" dirty="0" err="1"/>
              <a:t>develop</a:t>
            </a:r>
            <a:r>
              <a:rPr lang="sk-SK" dirty="0"/>
              <a:t> </a:t>
            </a:r>
            <a:r>
              <a:rPr lang="sk-SK" dirty="0" err="1"/>
              <a:t>learning</a:t>
            </a:r>
            <a:r>
              <a:rPr lang="sk-SK" dirty="0"/>
              <a:t> </a:t>
            </a:r>
            <a:r>
              <a:rPr lang="sk-SK" dirty="0" err="1"/>
              <a:t>strategies</a:t>
            </a:r>
            <a:r>
              <a:rPr lang="sk-SK" dirty="0"/>
              <a:t> to </a:t>
            </a:r>
            <a:r>
              <a:rPr lang="sk-SK" dirty="0" err="1"/>
              <a:t>meet</a:t>
            </a:r>
            <a:r>
              <a:rPr lang="sk-SK" dirty="0"/>
              <a:t> </a:t>
            </a:r>
            <a:r>
              <a:rPr lang="sk-SK" dirty="0" err="1"/>
              <a:t>lifelong</a:t>
            </a:r>
            <a:r>
              <a:rPr lang="sk-SK" dirty="0"/>
              <a:t> </a:t>
            </a:r>
            <a:r>
              <a:rPr lang="sk-SK" dirty="0" err="1"/>
              <a:t>personal</a:t>
            </a:r>
            <a:r>
              <a:rPr lang="sk-SK" dirty="0"/>
              <a:t> and </a:t>
            </a:r>
            <a:r>
              <a:rPr lang="sk-SK" dirty="0" err="1"/>
              <a:t>professional</a:t>
            </a:r>
            <a:r>
              <a:rPr lang="sk-SK" dirty="0"/>
              <a:t> </a:t>
            </a:r>
            <a:r>
              <a:rPr lang="sk-SK" dirty="0" err="1"/>
              <a:t>goals</a:t>
            </a:r>
            <a:endParaRPr lang="sk-SK" dirty="0"/>
          </a:p>
          <a:p>
            <a:endParaRPr lang="sk-SK" dirty="0"/>
          </a:p>
        </p:txBody>
      </p:sp>
    </p:spTree>
    <p:extLst>
      <p:ext uri="{BB962C8B-B14F-4D97-AF65-F5344CB8AC3E}">
        <p14:creationId xmlns:p14="http://schemas.microsoft.com/office/powerpoint/2010/main" val="229442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6DD8FA-6C88-4A47-AD9F-2C286005B133}"/>
              </a:ext>
            </a:extLst>
          </p:cNvPr>
          <p:cNvSpPr>
            <a:spLocks noGrp="1"/>
          </p:cNvSpPr>
          <p:nvPr>
            <p:ph type="title"/>
          </p:nvPr>
        </p:nvSpPr>
        <p:spPr/>
        <p:txBody>
          <a:bodyPr>
            <a:normAutofit fontScale="90000"/>
          </a:bodyPr>
          <a:lstStyle/>
          <a:p>
            <a:r>
              <a:rPr lang="sk-SK" dirty="0" err="1"/>
              <a:t>Metaliteracy</a:t>
            </a:r>
            <a:r>
              <a:rPr lang="sk-SK" dirty="0"/>
              <a:t> (</a:t>
            </a:r>
            <a:r>
              <a:rPr lang="sk-SK" dirty="0" err="1"/>
              <a:t>MacKay</a:t>
            </a:r>
            <a:r>
              <a:rPr lang="sk-SK" dirty="0"/>
              <a:t>, </a:t>
            </a:r>
            <a:r>
              <a:rPr lang="sk-SK" dirty="0" err="1"/>
              <a:t>Jacobson</a:t>
            </a:r>
            <a:r>
              <a:rPr lang="sk-SK" dirty="0"/>
              <a:t> 2019)</a:t>
            </a:r>
          </a:p>
        </p:txBody>
      </p:sp>
      <p:pic>
        <p:nvPicPr>
          <p:cNvPr id="4" name="Zástupný objekt pre obsah 6">
            <a:extLst>
              <a:ext uri="{FF2B5EF4-FFF2-40B4-BE49-F238E27FC236}">
                <a16:creationId xmlns:a16="http://schemas.microsoft.com/office/drawing/2014/main" id="{3461B905-F601-4C22-96A6-20ADF571A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427" y="1856201"/>
            <a:ext cx="6697362" cy="4149183"/>
          </a:xfrm>
        </p:spPr>
      </p:pic>
    </p:spTree>
    <p:extLst>
      <p:ext uri="{BB962C8B-B14F-4D97-AF65-F5344CB8AC3E}">
        <p14:creationId xmlns:p14="http://schemas.microsoft.com/office/powerpoint/2010/main" val="245965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BCCFD-36BD-4BA3-B19A-4926A3AF7682}"/>
              </a:ext>
            </a:extLst>
          </p:cNvPr>
          <p:cNvSpPr>
            <a:spLocks noGrp="1"/>
          </p:cNvSpPr>
          <p:nvPr>
            <p:ph type="title"/>
          </p:nvPr>
        </p:nvSpPr>
        <p:spPr/>
        <p:txBody>
          <a:bodyPr>
            <a:normAutofit fontScale="90000"/>
          </a:bodyPr>
          <a:lstStyle/>
          <a:p>
            <a:pPr algn="just"/>
            <a:r>
              <a:rPr lang="sk-SK" dirty="0" err="1"/>
              <a:t>Metaliteracy</a:t>
            </a:r>
            <a:r>
              <a:rPr lang="sk-SK" dirty="0"/>
              <a:t> (</a:t>
            </a:r>
            <a:r>
              <a:rPr lang="sk-SK" dirty="0" err="1"/>
              <a:t>MacKay</a:t>
            </a:r>
            <a:r>
              <a:rPr lang="sk-SK" dirty="0"/>
              <a:t>, </a:t>
            </a:r>
            <a:r>
              <a:rPr lang="sk-SK" dirty="0" err="1"/>
              <a:t>Jacobson</a:t>
            </a:r>
            <a:r>
              <a:rPr lang="sk-SK" dirty="0"/>
              <a:t> 2019)</a:t>
            </a:r>
          </a:p>
        </p:txBody>
      </p:sp>
      <p:pic>
        <p:nvPicPr>
          <p:cNvPr id="4" name="Zástupný objekt pre obsah 6">
            <a:extLst>
              <a:ext uri="{FF2B5EF4-FFF2-40B4-BE49-F238E27FC236}">
                <a16:creationId xmlns:a16="http://schemas.microsoft.com/office/drawing/2014/main" id="{FA38D0A5-641C-462B-B9AC-ED35D5A0F6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221" y="1565189"/>
            <a:ext cx="8708919" cy="4583199"/>
          </a:xfrm>
        </p:spPr>
      </p:pic>
    </p:spTree>
    <p:extLst>
      <p:ext uri="{BB962C8B-B14F-4D97-AF65-F5344CB8AC3E}">
        <p14:creationId xmlns:p14="http://schemas.microsoft.com/office/powerpoint/2010/main" val="336561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565A4-948D-4116-8896-5763AA339EE5}"/>
              </a:ext>
            </a:extLst>
          </p:cNvPr>
          <p:cNvSpPr>
            <a:spLocks noGrp="1"/>
          </p:cNvSpPr>
          <p:nvPr>
            <p:ph type="title"/>
          </p:nvPr>
        </p:nvSpPr>
        <p:spPr/>
        <p:txBody>
          <a:bodyPr>
            <a:normAutofit fontScale="90000"/>
          </a:bodyPr>
          <a:lstStyle/>
          <a:p>
            <a:r>
              <a:rPr lang="sk-SK" dirty="0" err="1"/>
              <a:t>Ethical</a:t>
            </a:r>
            <a:r>
              <a:rPr lang="sk-SK" dirty="0"/>
              <a:t> </a:t>
            </a:r>
            <a:r>
              <a:rPr lang="sk-SK" dirty="0" err="1"/>
              <a:t>issues</a:t>
            </a:r>
            <a:r>
              <a:rPr lang="sk-SK" dirty="0"/>
              <a:t> and </a:t>
            </a:r>
            <a:r>
              <a:rPr lang="sk-SK" dirty="0" err="1"/>
              <a:t>information</a:t>
            </a:r>
            <a:r>
              <a:rPr lang="sk-SK" dirty="0"/>
              <a:t> </a:t>
            </a:r>
            <a:r>
              <a:rPr lang="sk-SK" dirty="0" err="1"/>
              <a:t>literacy</a:t>
            </a:r>
            <a:endParaRPr lang="sk-SK" dirty="0"/>
          </a:p>
        </p:txBody>
      </p:sp>
      <p:sp>
        <p:nvSpPr>
          <p:cNvPr id="3" name="Zástupný objekt pre obsah 2">
            <a:extLst>
              <a:ext uri="{FF2B5EF4-FFF2-40B4-BE49-F238E27FC236}">
                <a16:creationId xmlns:a16="http://schemas.microsoft.com/office/drawing/2014/main" id="{718BC063-93E9-4240-8000-0040CA8A95F2}"/>
              </a:ext>
            </a:extLst>
          </p:cNvPr>
          <p:cNvSpPr>
            <a:spLocks noGrp="1"/>
          </p:cNvSpPr>
          <p:nvPr>
            <p:ph idx="1"/>
          </p:nvPr>
        </p:nvSpPr>
        <p:spPr/>
        <p:txBody>
          <a:bodyPr>
            <a:normAutofit fontScale="62500" lnSpcReduction="20000"/>
          </a:bodyPr>
          <a:lstStyle/>
          <a:p>
            <a:r>
              <a:rPr lang="sk-SK" dirty="0" err="1"/>
              <a:t>Ethical</a:t>
            </a:r>
            <a:r>
              <a:rPr lang="sk-SK" dirty="0"/>
              <a:t> </a:t>
            </a:r>
            <a:r>
              <a:rPr lang="sk-SK" dirty="0" err="1"/>
              <a:t>factors</a:t>
            </a:r>
            <a:r>
              <a:rPr lang="sk-SK" dirty="0"/>
              <a:t>: </a:t>
            </a:r>
            <a:r>
              <a:rPr lang="sk-SK" b="1" dirty="0" err="1"/>
              <a:t>one</a:t>
            </a:r>
            <a:r>
              <a:rPr lang="sk-SK" b="1" dirty="0"/>
              <a:t>  </a:t>
            </a:r>
            <a:r>
              <a:rPr lang="sk-SK" b="1" dirty="0" err="1"/>
              <a:t>social</a:t>
            </a:r>
            <a:r>
              <a:rPr lang="sk-SK" b="1" dirty="0"/>
              <a:t> </a:t>
            </a:r>
            <a:r>
              <a:rPr lang="sk-SK" b="1" dirty="0" err="1"/>
              <a:t>dimension</a:t>
            </a:r>
            <a:r>
              <a:rPr lang="sk-SK" b="1" dirty="0"/>
              <a:t> of </a:t>
            </a:r>
            <a:r>
              <a:rPr lang="sk-SK" b="1" dirty="0" err="1"/>
              <a:t>information</a:t>
            </a:r>
            <a:r>
              <a:rPr lang="sk-SK" b="1" dirty="0"/>
              <a:t> </a:t>
            </a:r>
            <a:r>
              <a:rPr lang="sk-SK" b="1" dirty="0" err="1"/>
              <a:t>literacy</a:t>
            </a:r>
            <a:endParaRPr lang="sk-SK" b="1" dirty="0"/>
          </a:p>
          <a:p>
            <a:pPr lvl="1"/>
            <a:r>
              <a:rPr lang="sk-SK" dirty="0" err="1"/>
              <a:t>Moral</a:t>
            </a:r>
            <a:r>
              <a:rPr lang="sk-SK" dirty="0"/>
              <a:t> </a:t>
            </a:r>
            <a:r>
              <a:rPr lang="sk-SK" dirty="0" err="1"/>
              <a:t>literacy</a:t>
            </a:r>
            <a:r>
              <a:rPr lang="sk-SK" dirty="0"/>
              <a:t> and </a:t>
            </a:r>
            <a:r>
              <a:rPr lang="sk-SK" dirty="0" err="1"/>
              <a:t>information</a:t>
            </a:r>
            <a:r>
              <a:rPr lang="sk-SK" dirty="0"/>
              <a:t> </a:t>
            </a:r>
            <a:r>
              <a:rPr lang="sk-SK" dirty="0" err="1"/>
              <a:t>literacy</a:t>
            </a:r>
            <a:r>
              <a:rPr lang="sk-SK" dirty="0"/>
              <a:t>: re-</a:t>
            </a:r>
            <a:r>
              <a:rPr lang="sk-SK" dirty="0" err="1"/>
              <a:t>conceptualize</a:t>
            </a:r>
            <a:r>
              <a:rPr lang="sk-SK" dirty="0"/>
              <a:t> </a:t>
            </a:r>
            <a:r>
              <a:rPr lang="sk-SK" dirty="0" err="1"/>
              <a:t>information</a:t>
            </a:r>
            <a:r>
              <a:rPr lang="sk-SK" dirty="0"/>
              <a:t> </a:t>
            </a:r>
            <a:r>
              <a:rPr lang="sk-SK" dirty="0" err="1"/>
              <a:t>literacy</a:t>
            </a:r>
            <a:r>
              <a:rPr lang="sk-SK" dirty="0"/>
              <a:t>, </a:t>
            </a:r>
            <a:r>
              <a:rPr lang="sk-SK" dirty="0" err="1"/>
              <a:t>digital</a:t>
            </a:r>
            <a:r>
              <a:rPr lang="sk-SK" dirty="0"/>
              <a:t> </a:t>
            </a:r>
            <a:r>
              <a:rPr lang="sk-SK" dirty="0" err="1"/>
              <a:t>literacy</a:t>
            </a:r>
            <a:r>
              <a:rPr lang="sk-SK" dirty="0"/>
              <a:t> – </a:t>
            </a:r>
            <a:r>
              <a:rPr lang="sk-SK" b="1" dirty="0" err="1"/>
              <a:t>ethical</a:t>
            </a:r>
            <a:r>
              <a:rPr lang="sk-SK" b="1" dirty="0"/>
              <a:t> </a:t>
            </a:r>
            <a:r>
              <a:rPr lang="sk-SK" b="1" dirty="0" err="1"/>
              <a:t>sensitivity</a:t>
            </a:r>
            <a:r>
              <a:rPr lang="sk-SK" b="1" dirty="0"/>
              <a:t> and </a:t>
            </a:r>
            <a:r>
              <a:rPr lang="sk-SK" b="1" dirty="0" err="1"/>
              <a:t>imagination</a:t>
            </a:r>
            <a:r>
              <a:rPr lang="sk-SK" b="1" dirty="0"/>
              <a:t>: </a:t>
            </a:r>
            <a:r>
              <a:rPr lang="sk-SK" b="1" dirty="0" err="1"/>
              <a:t>assess</a:t>
            </a:r>
            <a:r>
              <a:rPr lang="sk-SK" b="1" dirty="0"/>
              <a:t> </a:t>
            </a:r>
            <a:r>
              <a:rPr lang="sk-SK" b="1" dirty="0" err="1"/>
              <a:t>values</a:t>
            </a:r>
            <a:r>
              <a:rPr lang="sk-SK" b="1" dirty="0"/>
              <a:t> / </a:t>
            </a:r>
            <a:r>
              <a:rPr lang="sk-SK" b="1" dirty="0" err="1"/>
              <a:t>virtues</a:t>
            </a:r>
            <a:r>
              <a:rPr lang="sk-SK" b="1" dirty="0"/>
              <a:t>, </a:t>
            </a:r>
            <a:r>
              <a:rPr lang="sk-SK" b="1" dirty="0" err="1"/>
              <a:t>rules</a:t>
            </a:r>
            <a:r>
              <a:rPr lang="sk-SK" b="1" dirty="0"/>
              <a:t>, </a:t>
            </a:r>
            <a:r>
              <a:rPr lang="sk-SK" b="1" dirty="0" err="1"/>
              <a:t>consequences</a:t>
            </a:r>
            <a:endParaRPr lang="sk-SK" b="1" dirty="0"/>
          </a:p>
          <a:p>
            <a:r>
              <a:rPr lang="sk-SK" b="1" dirty="0" err="1"/>
              <a:t>Ethical</a:t>
            </a:r>
            <a:r>
              <a:rPr lang="sk-SK" b="1" dirty="0"/>
              <a:t> </a:t>
            </a:r>
            <a:r>
              <a:rPr lang="sk-SK" b="1" dirty="0" err="1"/>
              <a:t>factors</a:t>
            </a:r>
            <a:r>
              <a:rPr lang="sk-SK" dirty="0"/>
              <a:t>: </a:t>
            </a:r>
          </a:p>
          <a:p>
            <a:r>
              <a:rPr lang="sk-SK" dirty="0"/>
              <a:t> </a:t>
            </a:r>
            <a:r>
              <a:rPr lang="sk-SK" b="1" dirty="0" err="1"/>
              <a:t>ethically</a:t>
            </a:r>
            <a:r>
              <a:rPr lang="sk-SK" b="1" dirty="0"/>
              <a:t> </a:t>
            </a:r>
            <a:r>
              <a:rPr lang="sk-SK" b="1" dirty="0" err="1"/>
              <a:t>informed</a:t>
            </a:r>
            <a:r>
              <a:rPr lang="sk-SK" b="1" dirty="0"/>
              <a:t> </a:t>
            </a:r>
            <a:r>
              <a:rPr lang="sk-SK" b="1" dirty="0" err="1"/>
              <a:t>use</a:t>
            </a:r>
            <a:r>
              <a:rPr lang="sk-SK" b="1" dirty="0"/>
              <a:t>:</a:t>
            </a:r>
            <a:r>
              <a:rPr lang="sk-SK" dirty="0"/>
              <a:t> </a:t>
            </a:r>
            <a:r>
              <a:rPr lang="sk-SK" dirty="0" err="1"/>
              <a:t>ethical</a:t>
            </a:r>
            <a:r>
              <a:rPr lang="sk-SK" dirty="0"/>
              <a:t> </a:t>
            </a:r>
            <a:r>
              <a:rPr lang="sk-SK" dirty="0" err="1"/>
              <a:t>awareness</a:t>
            </a:r>
            <a:r>
              <a:rPr lang="sk-SK" dirty="0"/>
              <a:t> of </a:t>
            </a:r>
            <a:r>
              <a:rPr lang="sk-SK" dirty="0" err="1"/>
              <a:t>the</a:t>
            </a:r>
            <a:r>
              <a:rPr lang="sk-SK" dirty="0"/>
              <a:t> </a:t>
            </a:r>
            <a:r>
              <a:rPr lang="sk-SK" dirty="0" err="1"/>
              <a:t>information</a:t>
            </a:r>
            <a:r>
              <a:rPr lang="sk-SK" dirty="0"/>
              <a:t> </a:t>
            </a:r>
            <a:r>
              <a:rPr lang="sk-SK" dirty="0" err="1"/>
              <a:t>environment</a:t>
            </a:r>
            <a:r>
              <a:rPr lang="sk-SK" dirty="0"/>
              <a:t>, </a:t>
            </a:r>
            <a:r>
              <a:rPr lang="sk-SK" dirty="0" err="1"/>
              <a:t>values</a:t>
            </a:r>
            <a:r>
              <a:rPr lang="sk-SK" dirty="0"/>
              <a:t> of </a:t>
            </a:r>
            <a:r>
              <a:rPr lang="sk-SK" dirty="0" err="1"/>
              <a:t>information</a:t>
            </a:r>
            <a:r>
              <a:rPr lang="sk-SK" dirty="0"/>
              <a:t>, </a:t>
            </a:r>
            <a:r>
              <a:rPr lang="sk-SK" dirty="0" err="1"/>
              <a:t>accuracy</a:t>
            </a:r>
            <a:r>
              <a:rPr lang="sk-SK" dirty="0"/>
              <a:t> (</a:t>
            </a:r>
            <a:r>
              <a:rPr lang="sk-SK" dirty="0" err="1"/>
              <a:t>verification</a:t>
            </a:r>
            <a:r>
              <a:rPr lang="sk-SK" dirty="0"/>
              <a:t>, </a:t>
            </a:r>
            <a:r>
              <a:rPr lang="sk-SK" dirty="0" err="1"/>
              <a:t>critical</a:t>
            </a:r>
            <a:r>
              <a:rPr lang="sk-SK" dirty="0"/>
              <a:t> </a:t>
            </a:r>
            <a:r>
              <a:rPr lang="sk-SK" dirty="0" err="1"/>
              <a:t>thinking</a:t>
            </a:r>
            <a:r>
              <a:rPr lang="sk-SK" dirty="0"/>
              <a:t>), fair </a:t>
            </a:r>
            <a:r>
              <a:rPr lang="sk-SK" dirty="0" err="1"/>
              <a:t>use</a:t>
            </a:r>
            <a:r>
              <a:rPr lang="sk-SK" dirty="0"/>
              <a:t> of </a:t>
            </a:r>
            <a:r>
              <a:rPr lang="sk-SK" dirty="0" err="1"/>
              <a:t>information</a:t>
            </a:r>
            <a:r>
              <a:rPr lang="sk-SK" dirty="0"/>
              <a:t> (</a:t>
            </a:r>
            <a:r>
              <a:rPr lang="sk-SK" dirty="0" err="1"/>
              <a:t>rules</a:t>
            </a:r>
            <a:r>
              <a:rPr lang="sk-SK" dirty="0"/>
              <a:t>, </a:t>
            </a:r>
            <a:r>
              <a:rPr lang="sk-SK" dirty="0" err="1"/>
              <a:t>citation</a:t>
            </a:r>
            <a:r>
              <a:rPr lang="sk-SK" dirty="0"/>
              <a:t> </a:t>
            </a:r>
            <a:r>
              <a:rPr lang="sk-SK" dirty="0" err="1"/>
              <a:t>culture</a:t>
            </a:r>
            <a:r>
              <a:rPr lang="sk-SK" dirty="0"/>
              <a:t>, </a:t>
            </a:r>
            <a:r>
              <a:rPr lang="sk-SK" dirty="0" err="1"/>
              <a:t>tools</a:t>
            </a:r>
            <a:r>
              <a:rPr lang="sk-SK" dirty="0"/>
              <a:t>) </a:t>
            </a:r>
          </a:p>
          <a:p>
            <a:r>
              <a:rPr lang="sk-SK" b="1" dirty="0" err="1"/>
              <a:t>ethically</a:t>
            </a:r>
            <a:r>
              <a:rPr lang="sk-SK" b="1" dirty="0"/>
              <a:t> </a:t>
            </a:r>
            <a:r>
              <a:rPr lang="sk-SK" b="1" dirty="0" err="1"/>
              <a:t>informed</a:t>
            </a:r>
            <a:r>
              <a:rPr lang="sk-SK" b="1" dirty="0"/>
              <a:t> </a:t>
            </a:r>
            <a:r>
              <a:rPr lang="sk-SK" b="1" dirty="0" err="1"/>
              <a:t>production</a:t>
            </a:r>
            <a:r>
              <a:rPr lang="sk-SK" b="1" dirty="0"/>
              <a:t> of </a:t>
            </a:r>
            <a:r>
              <a:rPr lang="sk-SK" b="1" dirty="0" err="1"/>
              <a:t>information</a:t>
            </a:r>
            <a:r>
              <a:rPr lang="sk-SK" b="1" dirty="0"/>
              <a:t>: </a:t>
            </a:r>
            <a:r>
              <a:rPr lang="sk-SK" dirty="0" err="1"/>
              <a:t>personal</a:t>
            </a:r>
            <a:r>
              <a:rPr lang="sk-SK" dirty="0"/>
              <a:t> </a:t>
            </a:r>
            <a:r>
              <a:rPr lang="sk-SK" dirty="0" err="1"/>
              <a:t>ethical</a:t>
            </a:r>
            <a:r>
              <a:rPr lang="sk-SK" dirty="0"/>
              <a:t> </a:t>
            </a:r>
            <a:r>
              <a:rPr lang="sk-SK" dirty="0" err="1"/>
              <a:t>factors</a:t>
            </a:r>
            <a:r>
              <a:rPr lang="sk-SK" dirty="0"/>
              <a:t>: </a:t>
            </a:r>
            <a:r>
              <a:rPr lang="sk-SK" dirty="0" err="1"/>
              <a:t>emotions</a:t>
            </a:r>
            <a:r>
              <a:rPr lang="sk-SK" dirty="0"/>
              <a:t>, </a:t>
            </a:r>
            <a:r>
              <a:rPr lang="sk-SK" dirty="0" err="1"/>
              <a:t>ethical</a:t>
            </a:r>
            <a:r>
              <a:rPr lang="sk-SK" dirty="0"/>
              <a:t> </a:t>
            </a:r>
            <a:r>
              <a:rPr lang="sk-SK" dirty="0" err="1"/>
              <a:t>intuitions</a:t>
            </a:r>
            <a:r>
              <a:rPr lang="sk-SK" dirty="0"/>
              <a:t> and </a:t>
            </a:r>
            <a:r>
              <a:rPr lang="sk-SK" dirty="0" err="1"/>
              <a:t>imagination</a:t>
            </a:r>
            <a:r>
              <a:rPr lang="sk-SK" dirty="0"/>
              <a:t>, </a:t>
            </a:r>
            <a:r>
              <a:rPr lang="sk-SK" dirty="0" err="1"/>
              <a:t>ethical</a:t>
            </a:r>
            <a:r>
              <a:rPr lang="sk-SK" dirty="0"/>
              <a:t> </a:t>
            </a:r>
            <a:r>
              <a:rPr lang="sk-SK" dirty="0" err="1"/>
              <a:t>reasoning</a:t>
            </a:r>
            <a:r>
              <a:rPr lang="sk-SK" dirty="0"/>
              <a:t>, </a:t>
            </a:r>
            <a:r>
              <a:rPr lang="sk-SK" dirty="0" err="1"/>
              <a:t>responsibility</a:t>
            </a:r>
            <a:r>
              <a:rPr lang="sk-SK" dirty="0"/>
              <a:t>, </a:t>
            </a:r>
            <a:r>
              <a:rPr lang="sk-SK" dirty="0" err="1"/>
              <a:t>ethical</a:t>
            </a:r>
            <a:r>
              <a:rPr lang="sk-SK" dirty="0"/>
              <a:t> </a:t>
            </a:r>
            <a:r>
              <a:rPr lang="sk-SK" dirty="0" err="1"/>
              <a:t>communication</a:t>
            </a:r>
            <a:r>
              <a:rPr lang="sk-SK" dirty="0"/>
              <a:t> and </a:t>
            </a:r>
            <a:r>
              <a:rPr lang="sk-SK" dirty="0" err="1"/>
              <a:t>sharing</a:t>
            </a:r>
            <a:r>
              <a:rPr lang="sk-SK" dirty="0"/>
              <a:t> of </a:t>
            </a:r>
            <a:r>
              <a:rPr lang="sk-SK" dirty="0" err="1"/>
              <a:t>information</a:t>
            </a:r>
            <a:r>
              <a:rPr lang="sk-SK" dirty="0"/>
              <a:t> (</a:t>
            </a:r>
            <a:r>
              <a:rPr lang="sk-SK" dirty="0" err="1"/>
              <a:t>rules</a:t>
            </a:r>
            <a:r>
              <a:rPr lang="sk-SK" dirty="0"/>
              <a:t>, </a:t>
            </a:r>
            <a:r>
              <a:rPr lang="sk-SK" dirty="0" err="1"/>
              <a:t>experience</a:t>
            </a:r>
            <a:r>
              <a:rPr lang="sk-SK" dirty="0"/>
              <a:t>) – </a:t>
            </a:r>
            <a:r>
              <a:rPr lang="sk-SK" dirty="0" err="1"/>
              <a:t>construction</a:t>
            </a:r>
            <a:r>
              <a:rPr lang="sk-SK" dirty="0"/>
              <a:t> of </a:t>
            </a:r>
            <a:r>
              <a:rPr lang="sk-SK" dirty="0" err="1"/>
              <a:t>truth</a:t>
            </a:r>
            <a:r>
              <a:rPr lang="sk-SK" dirty="0"/>
              <a:t> , </a:t>
            </a:r>
            <a:r>
              <a:rPr lang="sk-SK" dirty="0" err="1"/>
              <a:t>values</a:t>
            </a:r>
            <a:r>
              <a:rPr lang="sk-SK" dirty="0"/>
              <a:t> and </a:t>
            </a:r>
            <a:r>
              <a:rPr lang="sk-SK" dirty="0" err="1"/>
              <a:t>understanding</a:t>
            </a:r>
            <a:r>
              <a:rPr lang="sk-SK" dirty="0"/>
              <a:t> </a:t>
            </a:r>
            <a:br>
              <a:rPr lang="sk-SK" dirty="0"/>
            </a:br>
            <a:endParaRPr lang="sk-SK" dirty="0"/>
          </a:p>
          <a:p>
            <a:endParaRPr lang="sk-SK" dirty="0"/>
          </a:p>
        </p:txBody>
      </p:sp>
    </p:spTree>
    <p:extLst>
      <p:ext uri="{BB962C8B-B14F-4D97-AF65-F5344CB8AC3E}">
        <p14:creationId xmlns:p14="http://schemas.microsoft.com/office/powerpoint/2010/main" val="246436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648775-FE5C-4AE3-81BD-1985293557B6}"/>
              </a:ext>
            </a:extLst>
          </p:cNvPr>
          <p:cNvSpPr>
            <a:spLocks noGrp="1"/>
          </p:cNvSpPr>
          <p:nvPr>
            <p:ph type="title"/>
          </p:nvPr>
        </p:nvSpPr>
        <p:spPr/>
        <p:txBody>
          <a:bodyPr>
            <a:normAutofit fontScale="90000"/>
          </a:bodyPr>
          <a:lstStyle/>
          <a:p>
            <a:r>
              <a:rPr lang="sk-SK" dirty="0" err="1"/>
              <a:t>Ecological</a:t>
            </a:r>
            <a:r>
              <a:rPr lang="sk-SK" dirty="0"/>
              <a:t> and </a:t>
            </a:r>
            <a:r>
              <a:rPr lang="sk-SK" dirty="0" err="1"/>
              <a:t>ethical</a:t>
            </a:r>
            <a:r>
              <a:rPr lang="sk-SK" dirty="0"/>
              <a:t> </a:t>
            </a:r>
            <a:r>
              <a:rPr lang="sk-SK" dirty="0" err="1"/>
              <a:t>contexts</a:t>
            </a:r>
            <a:r>
              <a:rPr lang="sk-SK" dirty="0"/>
              <a:t> of </a:t>
            </a:r>
            <a:r>
              <a:rPr lang="sk-SK" dirty="0" err="1"/>
              <a:t>digital</a:t>
            </a:r>
            <a:r>
              <a:rPr lang="sk-SK" dirty="0"/>
              <a:t> </a:t>
            </a:r>
            <a:r>
              <a:rPr lang="sk-SK" dirty="0" err="1"/>
              <a:t>literacy</a:t>
            </a:r>
            <a:r>
              <a:rPr lang="sk-SK" dirty="0"/>
              <a:t> (Steinerová 2022)</a:t>
            </a:r>
          </a:p>
        </p:txBody>
      </p:sp>
      <p:graphicFrame>
        <p:nvGraphicFramePr>
          <p:cNvPr id="4" name="Zástupný objekt pre obsah 3">
            <a:extLst>
              <a:ext uri="{FF2B5EF4-FFF2-40B4-BE49-F238E27FC236}">
                <a16:creationId xmlns:a16="http://schemas.microsoft.com/office/drawing/2014/main" id="{EE16A5B2-3CCD-4D17-90AC-D6FEE0706A2B}"/>
              </a:ext>
            </a:extLst>
          </p:cNvPr>
          <p:cNvGraphicFramePr>
            <a:graphicFrameLocks noGrp="1"/>
          </p:cNvGraphicFramePr>
          <p:nvPr>
            <p:ph idx="1"/>
            <p:extLst>
              <p:ext uri="{D42A27DB-BD31-4B8C-83A1-F6EECF244321}">
                <p14:modId xmlns:p14="http://schemas.microsoft.com/office/powerpoint/2010/main" val="4184896284"/>
              </p:ext>
            </p:extLst>
          </p:nvPr>
        </p:nvGraphicFramePr>
        <p:xfrm>
          <a:off x="838200" y="1825625"/>
          <a:ext cx="81153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lokTextu 4">
            <a:extLst>
              <a:ext uri="{FF2B5EF4-FFF2-40B4-BE49-F238E27FC236}">
                <a16:creationId xmlns:a16="http://schemas.microsoft.com/office/drawing/2014/main" id="{A314071E-67E0-4A49-8B7B-7CBD6C7C209E}"/>
              </a:ext>
            </a:extLst>
          </p:cNvPr>
          <p:cNvSpPr txBox="1"/>
          <p:nvPr/>
        </p:nvSpPr>
        <p:spPr>
          <a:xfrm>
            <a:off x="1054443" y="4901514"/>
            <a:ext cx="2487827" cy="1200329"/>
          </a:xfrm>
          <a:prstGeom prst="rect">
            <a:avLst/>
          </a:prstGeom>
          <a:noFill/>
        </p:spPr>
        <p:txBody>
          <a:bodyPr wrap="square" rtlCol="0">
            <a:spAutoFit/>
          </a:bodyPr>
          <a:lstStyle/>
          <a:p>
            <a:r>
              <a:rPr lang="sk-SK" dirty="0" err="1"/>
              <a:t>Personal</a:t>
            </a:r>
            <a:r>
              <a:rPr lang="sk-SK" dirty="0"/>
              <a:t>, </a:t>
            </a:r>
            <a:r>
              <a:rPr lang="sk-SK" dirty="0" err="1"/>
              <a:t>community</a:t>
            </a:r>
            <a:r>
              <a:rPr lang="sk-SK" dirty="0"/>
              <a:t>, </a:t>
            </a:r>
            <a:r>
              <a:rPr lang="sk-SK" dirty="0" err="1"/>
              <a:t>social</a:t>
            </a:r>
            <a:r>
              <a:rPr lang="sk-SK" dirty="0"/>
              <a:t> </a:t>
            </a:r>
            <a:r>
              <a:rPr lang="sk-SK" dirty="0" err="1"/>
              <a:t>information</a:t>
            </a:r>
            <a:r>
              <a:rPr lang="sk-SK" dirty="0"/>
              <a:t> </a:t>
            </a:r>
            <a:r>
              <a:rPr lang="sk-SK" dirty="0" err="1"/>
              <a:t>ecologies</a:t>
            </a:r>
            <a:endParaRPr lang="sk-SK" dirty="0"/>
          </a:p>
          <a:p>
            <a:endParaRPr lang="sk-SK" dirty="0"/>
          </a:p>
        </p:txBody>
      </p:sp>
      <p:sp>
        <p:nvSpPr>
          <p:cNvPr id="6" name="BlokTextu 5">
            <a:extLst>
              <a:ext uri="{FF2B5EF4-FFF2-40B4-BE49-F238E27FC236}">
                <a16:creationId xmlns:a16="http://schemas.microsoft.com/office/drawing/2014/main" id="{B92E27ED-99BD-40BE-8690-D7842D7530E6}"/>
              </a:ext>
            </a:extLst>
          </p:cNvPr>
          <p:cNvSpPr txBox="1"/>
          <p:nvPr/>
        </p:nvSpPr>
        <p:spPr>
          <a:xfrm>
            <a:off x="6474941" y="2380735"/>
            <a:ext cx="2726724" cy="923330"/>
          </a:xfrm>
          <a:prstGeom prst="rect">
            <a:avLst/>
          </a:prstGeom>
          <a:noFill/>
        </p:spPr>
        <p:txBody>
          <a:bodyPr wrap="square" rtlCol="0">
            <a:spAutoFit/>
          </a:bodyPr>
          <a:lstStyle/>
          <a:p>
            <a:r>
              <a:rPr lang="sk-SK" dirty="0" err="1"/>
              <a:t>Creative</a:t>
            </a:r>
            <a:r>
              <a:rPr lang="sk-SK" dirty="0"/>
              <a:t> </a:t>
            </a:r>
            <a:r>
              <a:rPr lang="sk-SK" dirty="0" err="1"/>
              <a:t>information</a:t>
            </a:r>
            <a:r>
              <a:rPr lang="sk-SK" dirty="0"/>
              <a:t> </a:t>
            </a:r>
            <a:r>
              <a:rPr lang="sk-SK" dirty="0" err="1"/>
              <a:t>exploration</a:t>
            </a:r>
            <a:endParaRPr lang="sk-SK" dirty="0"/>
          </a:p>
          <a:p>
            <a:endParaRPr lang="sk-SK" dirty="0"/>
          </a:p>
        </p:txBody>
      </p:sp>
    </p:spTree>
    <p:extLst>
      <p:ext uri="{BB962C8B-B14F-4D97-AF65-F5344CB8AC3E}">
        <p14:creationId xmlns:p14="http://schemas.microsoft.com/office/powerpoint/2010/main" val="269871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02016-A6ED-49F5-B989-A91705C248EE}"/>
              </a:ext>
            </a:extLst>
          </p:cNvPr>
          <p:cNvSpPr>
            <a:spLocks noGrp="1"/>
          </p:cNvSpPr>
          <p:nvPr>
            <p:ph type="title"/>
          </p:nvPr>
        </p:nvSpPr>
        <p:spPr/>
        <p:txBody>
          <a:bodyPr/>
          <a:lstStyle/>
          <a:p>
            <a:r>
              <a:rPr lang="sk-SK" dirty="0" err="1"/>
              <a:t>Research</a:t>
            </a:r>
            <a:r>
              <a:rPr lang="sk-SK" dirty="0"/>
              <a:t>: a </a:t>
            </a:r>
            <a:r>
              <a:rPr lang="sk-SK" dirty="0" err="1"/>
              <a:t>Delphi</a:t>
            </a:r>
            <a:r>
              <a:rPr lang="sk-SK" dirty="0"/>
              <a:t> study (2021-2022)</a:t>
            </a:r>
          </a:p>
        </p:txBody>
      </p:sp>
      <p:sp>
        <p:nvSpPr>
          <p:cNvPr id="3" name="Zástupný objekt pre obsah 2">
            <a:extLst>
              <a:ext uri="{FF2B5EF4-FFF2-40B4-BE49-F238E27FC236}">
                <a16:creationId xmlns:a16="http://schemas.microsoft.com/office/drawing/2014/main" id="{A976C6FA-4878-452A-91AF-8F29EAC4D6C1}"/>
              </a:ext>
            </a:extLst>
          </p:cNvPr>
          <p:cNvSpPr>
            <a:spLocks noGrp="1"/>
          </p:cNvSpPr>
          <p:nvPr>
            <p:ph idx="1"/>
          </p:nvPr>
        </p:nvSpPr>
        <p:spPr/>
        <p:txBody>
          <a:bodyPr>
            <a:normAutofit fontScale="85000" lnSpcReduction="10000"/>
          </a:bodyPr>
          <a:lstStyle/>
          <a:p>
            <a:r>
              <a:rPr lang="sk-SK" b="1" dirty="0" err="1"/>
              <a:t>Objectives</a:t>
            </a:r>
            <a:r>
              <a:rPr lang="sk-SK" dirty="0"/>
              <a:t>: </a:t>
            </a:r>
            <a:r>
              <a:rPr lang="sk-SK" dirty="0" err="1"/>
              <a:t>identify</a:t>
            </a:r>
            <a:r>
              <a:rPr lang="sk-SK" dirty="0"/>
              <a:t> </a:t>
            </a:r>
            <a:r>
              <a:rPr lang="sk-SK" dirty="0" err="1"/>
              <a:t>ethical</a:t>
            </a:r>
            <a:r>
              <a:rPr lang="sk-SK" dirty="0"/>
              <a:t> </a:t>
            </a:r>
            <a:r>
              <a:rPr lang="sk-SK" dirty="0" err="1"/>
              <a:t>challenges</a:t>
            </a:r>
            <a:r>
              <a:rPr lang="sk-SK" dirty="0"/>
              <a:t> of </a:t>
            </a:r>
            <a:r>
              <a:rPr lang="sk-SK" dirty="0" err="1"/>
              <a:t>information</a:t>
            </a:r>
            <a:r>
              <a:rPr lang="sk-SK" dirty="0"/>
              <a:t> </a:t>
            </a:r>
            <a:r>
              <a:rPr lang="sk-SK" dirty="0" err="1"/>
              <a:t>work</a:t>
            </a:r>
            <a:r>
              <a:rPr lang="sk-SK" dirty="0"/>
              <a:t>, </a:t>
            </a:r>
            <a:r>
              <a:rPr lang="sk-SK" dirty="0" err="1"/>
              <a:t>assess</a:t>
            </a:r>
            <a:r>
              <a:rPr lang="sk-SK" dirty="0"/>
              <a:t> </a:t>
            </a:r>
            <a:r>
              <a:rPr lang="sk-SK" dirty="0" err="1"/>
              <a:t>future</a:t>
            </a:r>
            <a:endParaRPr lang="sk-SK" dirty="0"/>
          </a:p>
          <a:p>
            <a:r>
              <a:rPr lang="sk-SK" dirty="0" err="1"/>
              <a:t>Methodology</a:t>
            </a:r>
            <a:r>
              <a:rPr lang="sk-SK" dirty="0"/>
              <a:t> a </a:t>
            </a:r>
            <a:r>
              <a:rPr lang="sk-SK" dirty="0" err="1"/>
              <a:t>Delphi</a:t>
            </a:r>
            <a:r>
              <a:rPr lang="sk-SK" dirty="0"/>
              <a:t> study – a </a:t>
            </a:r>
            <a:r>
              <a:rPr lang="sk-SK" dirty="0" err="1"/>
              <a:t>qualitative</a:t>
            </a:r>
            <a:r>
              <a:rPr lang="sk-SK" dirty="0"/>
              <a:t> </a:t>
            </a:r>
            <a:r>
              <a:rPr lang="sk-SK" dirty="0" err="1"/>
              <a:t>survey</a:t>
            </a:r>
            <a:r>
              <a:rPr lang="sk-SK" dirty="0"/>
              <a:t> of expert </a:t>
            </a:r>
            <a:r>
              <a:rPr lang="sk-SK" dirty="0" err="1"/>
              <a:t>opinions</a:t>
            </a:r>
            <a:r>
              <a:rPr lang="sk-SK" dirty="0"/>
              <a:t>:</a:t>
            </a:r>
          </a:p>
          <a:p>
            <a:pPr lvl="1"/>
            <a:r>
              <a:rPr lang="sk-SK" dirty="0" err="1"/>
              <a:t>Phases</a:t>
            </a:r>
            <a:r>
              <a:rPr lang="sk-SK" dirty="0"/>
              <a:t>:</a:t>
            </a:r>
          </a:p>
          <a:p>
            <a:pPr lvl="1"/>
            <a:r>
              <a:rPr lang="sk-SK" dirty="0"/>
              <a:t>1. a pilot study (4 </a:t>
            </a:r>
            <a:r>
              <a:rPr lang="sk-SK" dirty="0" err="1"/>
              <a:t>experts</a:t>
            </a:r>
            <a:r>
              <a:rPr lang="sk-SK" dirty="0"/>
              <a:t>, LIS, </a:t>
            </a:r>
            <a:r>
              <a:rPr lang="sk-SK" dirty="0" err="1"/>
              <a:t>journalism</a:t>
            </a:r>
            <a:r>
              <a:rPr lang="sk-SK" dirty="0"/>
              <a:t>, marketing </a:t>
            </a:r>
            <a:r>
              <a:rPr lang="sk-SK" dirty="0" err="1"/>
              <a:t>communication</a:t>
            </a:r>
            <a:r>
              <a:rPr lang="sk-SK" dirty="0"/>
              <a:t>, </a:t>
            </a:r>
            <a:r>
              <a:rPr lang="sk-SK" dirty="0" err="1"/>
              <a:t>computer</a:t>
            </a:r>
            <a:r>
              <a:rPr lang="sk-SK" dirty="0"/>
              <a:t> </a:t>
            </a:r>
            <a:r>
              <a:rPr lang="sk-SK" dirty="0" err="1"/>
              <a:t>science</a:t>
            </a:r>
            <a:r>
              <a:rPr lang="sk-SK" dirty="0"/>
              <a:t>)</a:t>
            </a:r>
          </a:p>
          <a:p>
            <a:pPr lvl="1"/>
            <a:r>
              <a:rPr lang="sk-SK" dirty="0"/>
              <a:t>2. a study (19 </a:t>
            </a:r>
            <a:r>
              <a:rPr lang="sk-SK" dirty="0" err="1"/>
              <a:t>experts</a:t>
            </a:r>
            <a:r>
              <a:rPr lang="sk-SK" dirty="0"/>
              <a:t>, LIS, </a:t>
            </a:r>
            <a:r>
              <a:rPr lang="sk-SK" dirty="0" err="1"/>
              <a:t>social</a:t>
            </a:r>
            <a:r>
              <a:rPr lang="sk-SK" dirty="0"/>
              <a:t> </a:t>
            </a:r>
            <a:r>
              <a:rPr lang="sk-SK" dirty="0" err="1"/>
              <a:t>informatics</a:t>
            </a:r>
            <a:r>
              <a:rPr lang="sk-SK" dirty="0"/>
              <a:t>, </a:t>
            </a:r>
            <a:r>
              <a:rPr lang="sk-SK" dirty="0" err="1"/>
              <a:t>computer</a:t>
            </a:r>
            <a:r>
              <a:rPr lang="sk-SK" dirty="0"/>
              <a:t> </a:t>
            </a:r>
            <a:r>
              <a:rPr lang="sk-SK" dirty="0" err="1"/>
              <a:t>science</a:t>
            </a:r>
            <a:r>
              <a:rPr lang="sk-SK" dirty="0"/>
              <a:t>, </a:t>
            </a:r>
            <a:r>
              <a:rPr lang="sk-SK" dirty="0" err="1"/>
              <a:t>psychology</a:t>
            </a:r>
            <a:r>
              <a:rPr lang="sk-SK" dirty="0"/>
              <a:t>, </a:t>
            </a:r>
            <a:r>
              <a:rPr lang="sk-SK" dirty="0" err="1"/>
              <a:t>political</a:t>
            </a:r>
            <a:r>
              <a:rPr lang="sk-SK" dirty="0"/>
              <a:t> </a:t>
            </a:r>
            <a:r>
              <a:rPr lang="sk-SK" dirty="0" err="1"/>
              <a:t>sicences</a:t>
            </a:r>
            <a:r>
              <a:rPr lang="sk-SK" dirty="0"/>
              <a:t>, management, IT </a:t>
            </a:r>
            <a:r>
              <a:rPr lang="sk-SK" dirty="0" err="1"/>
              <a:t>companies</a:t>
            </a:r>
            <a:r>
              <a:rPr lang="sk-SK" dirty="0"/>
              <a:t>)</a:t>
            </a:r>
          </a:p>
          <a:p>
            <a:pPr lvl="1"/>
            <a:r>
              <a:rPr lang="sk-SK" dirty="0"/>
              <a:t>3. </a:t>
            </a:r>
            <a:r>
              <a:rPr lang="sk-SK" dirty="0" err="1"/>
              <a:t>discussion</a:t>
            </a:r>
            <a:r>
              <a:rPr lang="sk-SK" dirty="0"/>
              <a:t>: </a:t>
            </a:r>
            <a:r>
              <a:rPr lang="sk-SK" dirty="0" err="1"/>
              <a:t>focus</a:t>
            </a:r>
            <a:r>
              <a:rPr lang="sk-SK" dirty="0"/>
              <a:t> </a:t>
            </a:r>
            <a:r>
              <a:rPr lang="sk-SK" dirty="0" err="1"/>
              <a:t>group</a:t>
            </a:r>
            <a:r>
              <a:rPr lang="sk-SK" dirty="0"/>
              <a:t>: (5 </a:t>
            </a:r>
            <a:r>
              <a:rPr lang="sk-SK" dirty="0" err="1"/>
              <a:t>experts</a:t>
            </a:r>
            <a:r>
              <a:rPr lang="sk-SK" dirty="0"/>
              <a:t>, </a:t>
            </a:r>
            <a:r>
              <a:rPr lang="sk-SK" dirty="0" err="1"/>
              <a:t>informatics</a:t>
            </a:r>
            <a:r>
              <a:rPr lang="sk-SK" dirty="0"/>
              <a:t>/ AI, </a:t>
            </a:r>
            <a:r>
              <a:rPr lang="sk-SK" dirty="0" err="1"/>
              <a:t>philosophy</a:t>
            </a:r>
            <a:r>
              <a:rPr lang="sk-SK" dirty="0"/>
              <a:t>, </a:t>
            </a:r>
            <a:r>
              <a:rPr lang="sk-SK" dirty="0" err="1"/>
              <a:t>data</a:t>
            </a:r>
            <a:r>
              <a:rPr lang="sk-SK" dirty="0"/>
              <a:t> </a:t>
            </a:r>
            <a:r>
              <a:rPr lang="sk-SK" dirty="0" err="1"/>
              <a:t>ethics</a:t>
            </a:r>
            <a:r>
              <a:rPr lang="sk-SK" dirty="0"/>
              <a:t>, LIS, </a:t>
            </a:r>
            <a:r>
              <a:rPr lang="sk-SK" dirty="0" err="1"/>
              <a:t>social</a:t>
            </a:r>
            <a:r>
              <a:rPr lang="sk-SK" dirty="0"/>
              <a:t> </a:t>
            </a:r>
            <a:r>
              <a:rPr lang="sk-SK" dirty="0" err="1"/>
              <a:t>informatics</a:t>
            </a:r>
            <a:r>
              <a:rPr lang="sk-SK" dirty="0"/>
              <a:t>)</a:t>
            </a:r>
          </a:p>
          <a:p>
            <a:endParaRPr lang="sk-SK" dirty="0"/>
          </a:p>
        </p:txBody>
      </p:sp>
    </p:spTree>
    <p:extLst>
      <p:ext uri="{BB962C8B-B14F-4D97-AF65-F5344CB8AC3E}">
        <p14:creationId xmlns:p14="http://schemas.microsoft.com/office/powerpoint/2010/main" val="102594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3CD0B3-EEE0-4AC7-A5AD-B4F9E2B8082B}"/>
              </a:ext>
            </a:extLst>
          </p:cNvPr>
          <p:cNvSpPr>
            <a:spLocks noGrp="1"/>
          </p:cNvSpPr>
          <p:nvPr>
            <p:ph type="title"/>
          </p:nvPr>
        </p:nvSpPr>
        <p:spPr/>
        <p:txBody>
          <a:bodyPr/>
          <a:lstStyle/>
          <a:p>
            <a:r>
              <a:rPr lang="sk-SK" dirty="0" err="1"/>
              <a:t>Research</a:t>
            </a:r>
            <a:r>
              <a:rPr lang="sk-SK" dirty="0"/>
              <a:t> </a:t>
            </a:r>
            <a:r>
              <a:rPr lang="sk-SK" dirty="0" err="1"/>
              <a:t>statement</a:t>
            </a:r>
            <a:r>
              <a:rPr lang="sk-SK" dirty="0"/>
              <a:t> and </a:t>
            </a:r>
            <a:r>
              <a:rPr lang="sk-SK" dirty="0" err="1"/>
              <a:t>methodoly</a:t>
            </a:r>
            <a:endParaRPr lang="sk-SK" dirty="0"/>
          </a:p>
        </p:txBody>
      </p:sp>
      <p:sp>
        <p:nvSpPr>
          <p:cNvPr id="3" name="Zástupný objekt pre obsah 2">
            <a:extLst>
              <a:ext uri="{FF2B5EF4-FFF2-40B4-BE49-F238E27FC236}">
                <a16:creationId xmlns:a16="http://schemas.microsoft.com/office/drawing/2014/main" id="{25FB669A-BE1C-44D7-9792-D0CBD10BF8A9}"/>
              </a:ext>
            </a:extLst>
          </p:cNvPr>
          <p:cNvSpPr>
            <a:spLocks noGrp="1"/>
          </p:cNvSpPr>
          <p:nvPr>
            <p:ph idx="1"/>
          </p:nvPr>
        </p:nvSpPr>
        <p:spPr/>
        <p:txBody>
          <a:bodyPr>
            <a:normAutofit fontScale="47500" lnSpcReduction="20000"/>
          </a:bodyPr>
          <a:lstStyle/>
          <a:p>
            <a:r>
              <a:rPr lang="sk-SK" sz="2900" dirty="0" err="1"/>
              <a:t>Questions</a:t>
            </a:r>
            <a:r>
              <a:rPr lang="sk-SK" sz="2900" dirty="0"/>
              <a:t>: </a:t>
            </a:r>
            <a:r>
              <a:rPr lang="sk-SK" sz="2900" b="1" dirty="0" err="1"/>
              <a:t>What</a:t>
            </a:r>
            <a:r>
              <a:rPr lang="sk-SK" sz="2900" b="1" dirty="0"/>
              <a:t> </a:t>
            </a:r>
            <a:r>
              <a:rPr lang="sk-SK" sz="2900" b="1" dirty="0" err="1"/>
              <a:t>is</a:t>
            </a:r>
            <a:r>
              <a:rPr lang="sk-SK" sz="2900" b="1" dirty="0"/>
              <a:t> </a:t>
            </a:r>
            <a:r>
              <a:rPr lang="sk-SK" sz="2900" b="1" dirty="0" err="1"/>
              <a:t>the</a:t>
            </a:r>
            <a:r>
              <a:rPr lang="sk-SK" sz="2900" b="1" dirty="0"/>
              <a:t> </a:t>
            </a:r>
            <a:r>
              <a:rPr lang="sk-SK" sz="2900" b="1" dirty="0" err="1"/>
              <a:t>perception</a:t>
            </a:r>
            <a:r>
              <a:rPr lang="sk-SK" sz="2900" b="1" dirty="0"/>
              <a:t> of </a:t>
            </a:r>
            <a:r>
              <a:rPr lang="sk-SK" sz="2900" b="1" dirty="0" err="1"/>
              <a:t>ethical</a:t>
            </a:r>
            <a:r>
              <a:rPr lang="sk-SK" sz="2900" b="1" dirty="0"/>
              <a:t> </a:t>
            </a:r>
            <a:r>
              <a:rPr lang="sk-SK" sz="2900" b="1" dirty="0" err="1"/>
              <a:t>issues</a:t>
            </a:r>
            <a:r>
              <a:rPr lang="sk-SK" sz="2900" b="1" dirty="0"/>
              <a:t> of </a:t>
            </a:r>
            <a:r>
              <a:rPr lang="sk-SK" sz="2900" b="1" dirty="0" err="1"/>
              <a:t>information</a:t>
            </a:r>
            <a:r>
              <a:rPr lang="sk-SK" sz="2900" b="1" dirty="0"/>
              <a:t> </a:t>
            </a:r>
            <a:r>
              <a:rPr lang="sk-SK" sz="2900" b="1" dirty="0" err="1"/>
              <a:t>work</a:t>
            </a:r>
            <a:r>
              <a:rPr lang="sk-SK" sz="2900" b="1" dirty="0"/>
              <a:t> by </a:t>
            </a:r>
            <a:r>
              <a:rPr lang="sk-SK" sz="2900" b="1" dirty="0" err="1"/>
              <a:t>experts</a:t>
            </a:r>
            <a:r>
              <a:rPr lang="sk-SK" sz="2900" b="1" dirty="0"/>
              <a:t>? </a:t>
            </a:r>
            <a:r>
              <a:rPr lang="sk-SK" sz="2900" b="1" dirty="0" err="1"/>
              <a:t>What</a:t>
            </a:r>
            <a:r>
              <a:rPr lang="sk-SK" sz="2900" b="1" dirty="0"/>
              <a:t> </a:t>
            </a:r>
            <a:r>
              <a:rPr lang="sk-SK" sz="2900" b="1" dirty="0" err="1"/>
              <a:t>is</a:t>
            </a:r>
            <a:r>
              <a:rPr lang="sk-SK" sz="2900" b="1" dirty="0"/>
              <a:t> </a:t>
            </a:r>
            <a:r>
              <a:rPr lang="sk-SK" sz="2900" b="1" dirty="0" err="1"/>
              <a:t>their</a:t>
            </a:r>
            <a:r>
              <a:rPr lang="sk-SK" sz="2900" b="1" dirty="0"/>
              <a:t> </a:t>
            </a:r>
            <a:r>
              <a:rPr lang="sk-SK" sz="2900" b="1" dirty="0" err="1"/>
              <a:t>assessment</a:t>
            </a:r>
            <a:r>
              <a:rPr lang="sk-SK" sz="2900" b="1" dirty="0"/>
              <a:t> of </a:t>
            </a:r>
            <a:r>
              <a:rPr lang="sk-SK" sz="2900" b="1" dirty="0" err="1"/>
              <a:t>future</a:t>
            </a:r>
            <a:r>
              <a:rPr lang="sk-SK" sz="2900" b="1" dirty="0"/>
              <a:t> </a:t>
            </a:r>
            <a:r>
              <a:rPr lang="sk-SK" sz="2900" b="1" dirty="0" err="1"/>
              <a:t>development</a:t>
            </a:r>
            <a:r>
              <a:rPr lang="sk-SK" sz="2900" b="1" dirty="0"/>
              <a:t>?</a:t>
            </a:r>
          </a:p>
          <a:p>
            <a:r>
              <a:rPr lang="sk-SK" sz="3400" dirty="0" err="1"/>
              <a:t>Three</a:t>
            </a:r>
            <a:r>
              <a:rPr lang="sk-SK" sz="3400" dirty="0"/>
              <a:t> </a:t>
            </a:r>
            <a:r>
              <a:rPr lang="sk-SK" sz="3400" dirty="0" err="1"/>
              <a:t>questions</a:t>
            </a:r>
            <a:r>
              <a:rPr lang="sk-SK" sz="3400" dirty="0"/>
              <a:t> in </a:t>
            </a:r>
            <a:r>
              <a:rPr lang="sk-SK" sz="3400" dirty="0" err="1"/>
              <a:t>the</a:t>
            </a:r>
            <a:r>
              <a:rPr lang="sk-SK" sz="3400" dirty="0"/>
              <a:t> pilot and </a:t>
            </a:r>
            <a:r>
              <a:rPr lang="sk-SK" sz="3400" dirty="0" err="1"/>
              <a:t>real</a:t>
            </a:r>
            <a:r>
              <a:rPr lang="sk-SK" sz="3400" dirty="0"/>
              <a:t> online </a:t>
            </a:r>
            <a:r>
              <a:rPr lang="sk-SK" sz="3400" dirty="0" err="1"/>
              <a:t>survey</a:t>
            </a:r>
            <a:r>
              <a:rPr lang="sk-SK" sz="3400" dirty="0"/>
              <a:t> (4+19 </a:t>
            </a:r>
            <a:r>
              <a:rPr lang="sk-SK" sz="3400" dirty="0" err="1"/>
              <a:t>experts</a:t>
            </a:r>
            <a:r>
              <a:rPr lang="sk-SK" sz="3400" dirty="0"/>
              <a:t>)</a:t>
            </a:r>
          </a:p>
          <a:p>
            <a:pPr lvl="1"/>
            <a:r>
              <a:rPr lang="sk-SK" sz="3400" b="1" i="1" dirty="0"/>
              <a:t>(1) „</a:t>
            </a:r>
            <a:r>
              <a:rPr lang="en-GB" sz="3400" b="1" i="1" dirty="0"/>
              <a:t>Which three ethical issues do you regard as most significant from the perspective of the present development of information ethics and why?”, (2) “Which three ethical dilemmas do you perceive as most significant with regard to ethics of artificial intelligence and information and data analyses? (Please explain the reasons for your statements)”, and (3) “Which three values of information do you regard as decisive in digital information use and why?”</a:t>
            </a:r>
            <a:endParaRPr lang="sk-SK" sz="3400" b="1" i="1" dirty="0"/>
          </a:p>
          <a:p>
            <a:r>
              <a:rPr lang="sk-SK" sz="2900" dirty="0" err="1"/>
              <a:t>Analyses</a:t>
            </a:r>
            <a:r>
              <a:rPr lang="sk-SK" sz="2900" dirty="0"/>
              <a:t>: </a:t>
            </a:r>
            <a:r>
              <a:rPr lang="sk-SK" sz="2900" dirty="0" err="1"/>
              <a:t>discourse</a:t>
            </a:r>
            <a:r>
              <a:rPr lang="sk-SK" sz="2900" dirty="0"/>
              <a:t> </a:t>
            </a:r>
            <a:r>
              <a:rPr lang="sk-SK" sz="2900" dirty="0" err="1"/>
              <a:t>analysis</a:t>
            </a:r>
            <a:r>
              <a:rPr lang="sk-SK" sz="2900" dirty="0"/>
              <a:t>, </a:t>
            </a:r>
            <a:r>
              <a:rPr lang="sk-SK" sz="2900" dirty="0" err="1"/>
              <a:t>constant</a:t>
            </a:r>
            <a:r>
              <a:rPr lang="sk-SK" sz="2900" dirty="0"/>
              <a:t> </a:t>
            </a:r>
            <a:r>
              <a:rPr lang="sk-SK" sz="2900" dirty="0" err="1"/>
              <a:t>comparative</a:t>
            </a:r>
            <a:r>
              <a:rPr lang="sk-SK" sz="2900" dirty="0"/>
              <a:t> </a:t>
            </a:r>
            <a:r>
              <a:rPr lang="sk-SK" sz="2900" dirty="0" err="1"/>
              <a:t>analyses</a:t>
            </a:r>
            <a:r>
              <a:rPr lang="sk-SK" sz="2900" dirty="0"/>
              <a:t>, </a:t>
            </a:r>
            <a:r>
              <a:rPr lang="sk-SK" sz="2900" dirty="0" err="1"/>
              <a:t>conceptual</a:t>
            </a:r>
            <a:r>
              <a:rPr lang="sk-SK" sz="2900" dirty="0"/>
              <a:t> </a:t>
            </a:r>
            <a:r>
              <a:rPr lang="sk-SK" sz="2900" dirty="0" err="1"/>
              <a:t>modelling</a:t>
            </a:r>
            <a:r>
              <a:rPr lang="sk-SK" sz="2900" dirty="0"/>
              <a:t>: </a:t>
            </a:r>
            <a:r>
              <a:rPr lang="sk-SK" sz="2900" dirty="0" err="1"/>
              <a:t>conceptual</a:t>
            </a:r>
            <a:r>
              <a:rPr lang="sk-SK" sz="2900" dirty="0"/>
              <a:t> </a:t>
            </a:r>
            <a:r>
              <a:rPr lang="sk-SK" sz="2900" dirty="0" err="1"/>
              <a:t>models</a:t>
            </a:r>
            <a:endParaRPr lang="sk-SK" sz="2900" dirty="0"/>
          </a:p>
          <a:p>
            <a:endParaRPr lang="sk-SK" dirty="0"/>
          </a:p>
        </p:txBody>
      </p:sp>
    </p:spTree>
    <p:extLst>
      <p:ext uri="{BB962C8B-B14F-4D97-AF65-F5344CB8AC3E}">
        <p14:creationId xmlns:p14="http://schemas.microsoft.com/office/powerpoint/2010/main" val="338620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35CB53-8A22-4D0D-A293-8EEA3954B897}"/>
              </a:ext>
            </a:extLst>
          </p:cNvPr>
          <p:cNvSpPr>
            <a:spLocks noGrp="1"/>
          </p:cNvSpPr>
          <p:nvPr>
            <p:ph type="title"/>
          </p:nvPr>
        </p:nvSpPr>
        <p:spPr/>
        <p:txBody>
          <a:bodyPr>
            <a:normAutofit fontScale="90000"/>
          </a:bodyPr>
          <a:lstStyle/>
          <a:p>
            <a:r>
              <a:rPr lang="sk-SK" dirty="0"/>
              <a:t>A pilot study: </a:t>
            </a:r>
            <a:r>
              <a:rPr lang="sk-SK" dirty="0" err="1"/>
              <a:t>results</a:t>
            </a:r>
            <a:r>
              <a:rPr lang="sk-SK" dirty="0"/>
              <a:t>: a </a:t>
            </a:r>
            <a:r>
              <a:rPr lang="sk-SK" dirty="0" err="1"/>
              <a:t>concept</a:t>
            </a:r>
            <a:r>
              <a:rPr lang="sk-SK" dirty="0"/>
              <a:t> model</a:t>
            </a:r>
          </a:p>
        </p:txBody>
      </p:sp>
      <p:graphicFrame>
        <p:nvGraphicFramePr>
          <p:cNvPr id="4" name="Zástupný objekt pre obsah 3">
            <a:extLst>
              <a:ext uri="{FF2B5EF4-FFF2-40B4-BE49-F238E27FC236}">
                <a16:creationId xmlns:a16="http://schemas.microsoft.com/office/drawing/2014/main" id="{1AAE2757-9923-4C7E-A0B7-E2F804F9869A}"/>
              </a:ext>
            </a:extLst>
          </p:cNvPr>
          <p:cNvGraphicFramePr>
            <a:graphicFrameLocks noGrp="1"/>
          </p:cNvGraphicFramePr>
          <p:nvPr>
            <p:ph idx="1"/>
          </p:nvPr>
        </p:nvGraphicFramePr>
        <p:xfrm>
          <a:off x="838200" y="1825625"/>
          <a:ext cx="81153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78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AA7B-4BE1-4849-8C50-07A68A208368}"/>
              </a:ext>
            </a:extLst>
          </p:cNvPr>
          <p:cNvSpPr>
            <a:spLocks noGrp="1"/>
          </p:cNvSpPr>
          <p:nvPr>
            <p:ph type="title"/>
          </p:nvPr>
        </p:nvSpPr>
        <p:spPr/>
        <p:txBody>
          <a:bodyPr/>
          <a:lstStyle/>
          <a:p>
            <a:r>
              <a:rPr lang="sk-SK" dirty="0" err="1"/>
              <a:t>Human</a:t>
            </a:r>
            <a:r>
              <a:rPr lang="sk-SK" dirty="0"/>
              <a:t> </a:t>
            </a:r>
            <a:r>
              <a:rPr lang="sk-SK" dirty="0" err="1"/>
              <a:t>information</a:t>
            </a:r>
            <a:r>
              <a:rPr lang="sk-SK" dirty="0"/>
              <a:t> </a:t>
            </a:r>
            <a:r>
              <a:rPr lang="sk-SK" dirty="0" err="1"/>
              <a:t>interactions</a:t>
            </a:r>
            <a:endParaRPr lang="en-SK" dirty="0"/>
          </a:p>
        </p:txBody>
      </p:sp>
      <p:sp>
        <p:nvSpPr>
          <p:cNvPr id="3" name="Content Placeholder 2">
            <a:extLst>
              <a:ext uri="{FF2B5EF4-FFF2-40B4-BE49-F238E27FC236}">
                <a16:creationId xmlns:a16="http://schemas.microsoft.com/office/drawing/2014/main" id="{CF260905-41B7-5E45-91F6-0317CC47F659}"/>
              </a:ext>
            </a:extLst>
          </p:cNvPr>
          <p:cNvSpPr>
            <a:spLocks noGrp="1"/>
          </p:cNvSpPr>
          <p:nvPr>
            <p:ph idx="1"/>
          </p:nvPr>
        </p:nvSpPr>
        <p:spPr/>
        <p:txBody>
          <a:bodyPr>
            <a:normAutofit fontScale="85000" lnSpcReduction="10000"/>
          </a:bodyPr>
          <a:lstStyle/>
          <a:p>
            <a:r>
              <a:rPr lang="sk-SK" dirty="0" err="1"/>
              <a:t>Mutual</a:t>
            </a:r>
            <a:r>
              <a:rPr lang="sk-SK" dirty="0"/>
              <a:t> </a:t>
            </a:r>
            <a:r>
              <a:rPr lang="sk-SK" dirty="0" err="1"/>
              <a:t>influences</a:t>
            </a:r>
            <a:r>
              <a:rPr lang="sk-SK" dirty="0"/>
              <a:t> </a:t>
            </a:r>
            <a:r>
              <a:rPr lang="sk-SK" dirty="0" err="1"/>
              <a:t>between</a:t>
            </a:r>
            <a:r>
              <a:rPr lang="sk-SK" dirty="0"/>
              <a:t> </a:t>
            </a:r>
            <a:r>
              <a:rPr lang="sk-SK" dirty="0" err="1"/>
              <a:t>information</a:t>
            </a:r>
            <a:r>
              <a:rPr lang="sk-SK" dirty="0"/>
              <a:t> and </a:t>
            </a:r>
            <a:r>
              <a:rPr lang="sk-SK" dirty="0" err="1"/>
              <a:t>people</a:t>
            </a:r>
            <a:r>
              <a:rPr lang="sk-SK" dirty="0"/>
              <a:t> in </a:t>
            </a:r>
            <a:r>
              <a:rPr lang="sk-SK" dirty="0" err="1"/>
              <a:t>the</a:t>
            </a:r>
            <a:r>
              <a:rPr lang="sk-SK" dirty="0"/>
              <a:t> </a:t>
            </a:r>
            <a:r>
              <a:rPr lang="sk-SK" dirty="0" err="1"/>
              <a:t>information</a:t>
            </a:r>
            <a:r>
              <a:rPr lang="sk-SK" dirty="0"/>
              <a:t> </a:t>
            </a:r>
            <a:r>
              <a:rPr lang="sk-SK" dirty="0" err="1"/>
              <a:t>environment</a:t>
            </a:r>
            <a:r>
              <a:rPr lang="sk-SK" dirty="0"/>
              <a:t>: </a:t>
            </a:r>
            <a:r>
              <a:rPr lang="sk-SK" dirty="0" err="1"/>
              <a:t>adaptations</a:t>
            </a:r>
            <a:r>
              <a:rPr lang="sk-SK" dirty="0"/>
              <a:t>, </a:t>
            </a:r>
            <a:r>
              <a:rPr lang="sk-SK" dirty="0" err="1"/>
              <a:t>cultivation</a:t>
            </a:r>
            <a:r>
              <a:rPr lang="sk-SK" dirty="0"/>
              <a:t> of </a:t>
            </a:r>
            <a:r>
              <a:rPr lang="sk-SK" dirty="0" err="1"/>
              <a:t>the</a:t>
            </a:r>
            <a:r>
              <a:rPr lang="sk-SK" dirty="0"/>
              <a:t> </a:t>
            </a:r>
            <a:r>
              <a:rPr lang="sk-SK" dirty="0" err="1"/>
              <a:t>information</a:t>
            </a:r>
            <a:r>
              <a:rPr lang="sk-SK" dirty="0"/>
              <a:t> </a:t>
            </a:r>
            <a:r>
              <a:rPr lang="sk-SK" dirty="0" err="1"/>
              <a:t>environment</a:t>
            </a:r>
            <a:endParaRPr lang="sk-SK" dirty="0"/>
          </a:p>
          <a:p>
            <a:r>
              <a:rPr lang="sk-SK" dirty="0" err="1"/>
              <a:t>Relationships</a:t>
            </a:r>
            <a:r>
              <a:rPr lang="sk-SK" dirty="0"/>
              <a:t> </a:t>
            </a:r>
            <a:r>
              <a:rPr lang="sk-SK" dirty="0" err="1"/>
              <a:t>between</a:t>
            </a:r>
            <a:r>
              <a:rPr lang="sk-SK" dirty="0"/>
              <a:t> </a:t>
            </a:r>
            <a:r>
              <a:rPr lang="sk-SK" dirty="0" err="1"/>
              <a:t>people</a:t>
            </a:r>
            <a:r>
              <a:rPr lang="sk-SK" dirty="0"/>
              <a:t> and </a:t>
            </a:r>
            <a:r>
              <a:rPr lang="sk-SK" dirty="0" err="1"/>
              <a:t>information</a:t>
            </a:r>
            <a:r>
              <a:rPr lang="sk-SK" dirty="0"/>
              <a:t> in </a:t>
            </a:r>
            <a:r>
              <a:rPr lang="sk-SK" dirty="0" err="1"/>
              <a:t>contexts</a:t>
            </a:r>
            <a:r>
              <a:rPr lang="sk-SK" dirty="0"/>
              <a:t> (Steinerová 2020, </a:t>
            </a:r>
            <a:r>
              <a:rPr lang="sk-SK" dirty="0" err="1"/>
              <a:t>Fidel</a:t>
            </a:r>
            <a:r>
              <a:rPr lang="sk-SK" dirty="0"/>
              <a:t> 2012, </a:t>
            </a:r>
            <a:r>
              <a:rPr lang="sk-SK" dirty="0" err="1"/>
              <a:t>Marchionini</a:t>
            </a:r>
            <a:r>
              <a:rPr lang="sk-SK"/>
              <a:t> 2008)</a:t>
            </a:r>
            <a:endParaRPr lang="sk-SK" dirty="0"/>
          </a:p>
          <a:p>
            <a:pPr lvl="1"/>
            <a:r>
              <a:rPr lang="sk-SK" b="1" dirty="0" err="1"/>
              <a:t>Human</a:t>
            </a:r>
            <a:r>
              <a:rPr lang="sk-SK" b="1" dirty="0"/>
              <a:t> </a:t>
            </a:r>
            <a:r>
              <a:rPr lang="sk-SK" b="1" dirty="0" err="1"/>
              <a:t>information</a:t>
            </a:r>
            <a:r>
              <a:rPr lang="sk-SK" b="1" dirty="0"/>
              <a:t> </a:t>
            </a:r>
            <a:r>
              <a:rPr lang="sk-SK" b="1" dirty="0" err="1"/>
              <a:t>behaviour</a:t>
            </a:r>
            <a:r>
              <a:rPr lang="sk-SK" dirty="0"/>
              <a:t>: </a:t>
            </a:r>
            <a:r>
              <a:rPr lang="sk-SK" dirty="0" err="1"/>
              <a:t>muti</a:t>
            </a:r>
            <a:r>
              <a:rPr lang="sk-SK" dirty="0"/>
              <a:t>-level </a:t>
            </a:r>
            <a:r>
              <a:rPr lang="sk-SK" dirty="0" err="1"/>
              <a:t>human</a:t>
            </a:r>
            <a:r>
              <a:rPr lang="sk-SK" dirty="0"/>
              <a:t> </a:t>
            </a:r>
            <a:r>
              <a:rPr lang="sk-SK" dirty="0" err="1"/>
              <a:t>integrated</a:t>
            </a:r>
            <a:r>
              <a:rPr lang="sk-SK" dirty="0"/>
              <a:t> </a:t>
            </a:r>
            <a:r>
              <a:rPr lang="sk-SK" dirty="0" err="1"/>
              <a:t>activity</a:t>
            </a:r>
            <a:r>
              <a:rPr lang="sk-SK" dirty="0"/>
              <a:t> in </a:t>
            </a:r>
            <a:r>
              <a:rPr lang="sk-SK" dirty="0" err="1"/>
              <a:t>relation</a:t>
            </a:r>
            <a:r>
              <a:rPr lang="sk-SK" dirty="0"/>
              <a:t> to </a:t>
            </a:r>
            <a:r>
              <a:rPr lang="sk-SK" dirty="0" err="1"/>
              <a:t>work</a:t>
            </a:r>
            <a:r>
              <a:rPr lang="sk-SK" dirty="0"/>
              <a:t> </a:t>
            </a:r>
            <a:r>
              <a:rPr lang="sk-SK" dirty="0" err="1"/>
              <a:t>with</a:t>
            </a:r>
            <a:r>
              <a:rPr lang="sk-SK" dirty="0"/>
              <a:t> </a:t>
            </a:r>
            <a:r>
              <a:rPr lang="sk-SK" dirty="0" err="1"/>
              <a:t>information</a:t>
            </a:r>
            <a:r>
              <a:rPr lang="sk-SK" dirty="0"/>
              <a:t> (</a:t>
            </a:r>
            <a:r>
              <a:rPr lang="sk-SK" dirty="0" err="1"/>
              <a:t>processing</a:t>
            </a:r>
            <a:r>
              <a:rPr lang="sk-SK" dirty="0"/>
              <a:t>, </a:t>
            </a:r>
            <a:r>
              <a:rPr lang="sk-SK" dirty="0" err="1"/>
              <a:t>creation</a:t>
            </a:r>
            <a:r>
              <a:rPr lang="sk-SK" dirty="0"/>
              <a:t>, </a:t>
            </a:r>
            <a:r>
              <a:rPr lang="sk-SK" dirty="0" err="1"/>
              <a:t>seeking</a:t>
            </a:r>
            <a:r>
              <a:rPr lang="sk-SK" dirty="0"/>
              <a:t>, </a:t>
            </a:r>
            <a:r>
              <a:rPr lang="sk-SK" dirty="0" err="1"/>
              <a:t>use</a:t>
            </a:r>
            <a:r>
              <a:rPr lang="sk-SK" dirty="0"/>
              <a:t>) </a:t>
            </a:r>
          </a:p>
          <a:p>
            <a:pPr lvl="1"/>
            <a:r>
              <a:rPr lang="sk-SK" b="1" dirty="0" err="1"/>
              <a:t>Information</a:t>
            </a:r>
            <a:r>
              <a:rPr lang="sk-SK" b="1" dirty="0"/>
              <a:t> </a:t>
            </a:r>
            <a:r>
              <a:rPr lang="sk-SK" b="1" dirty="0" err="1"/>
              <a:t>literacy</a:t>
            </a:r>
            <a:r>
              <a:rPr lang="sk-SK" dirty="0"/>
              <a:t>: a set of </a:t>
            </a:r>
            <a:r>
              <a:rPr lang="sk-SK" dirty="0" err="1"/>
              <a:t>knowledge</a:t>
            </a:r>
            <a:r>
              <a:rPr lang="sk-SK" dirty="0"/>
              <a:t>, </a:t>
            </a:r>
            <a:r>
              <a:rPr lang="sk-SK" dirty="0" err="1"/>
              <a:t>experience</a:t>
            </a:r>
            <a:r>
              <a:rPr lang="sk-SK" dirty="0"/>
              <a:t>, </a:t>
            </a:r>
            <a:r>
              <a:rPr lang="sk-SK" dirty="0" err="1"/>
              <a:t>skills</a:t>
            </a:r>
            <a:r>
              <a:rPr lang="sk-SK" dirty="0"/>
              <a:t> and </a:t>
            </a:r>
            <a:r>
              <a:rPr lang="sk-SK" dirty="0" err="1"/>
              <a:t>efficient</a:t>
            </a:r>
            <a:r>
              <a:rPr lang="sk-SK" dirty="0"/>
              <a:t> </a:t>
            </a:r>
            <a:r>
              <a:rPr lang="sk-SK" dirty="0" err="1"/>
              <a:t>information</a:t>
            </a:r>
            <a:r>
              <a:rPr lang="sk-SK" dirty="0"/>
              <a:t> </a:t>
            </a:r>
            <a:r>
              <a:rPr lang="sk-SK" dirty="0" err="1"/>
              <a:t>practices</a:t>
            </a:r>
            <a:r>
              <a:rPr lang="sk-SK" dirty="0"/>
              <a:t> in </a:t>
            </a:r>
            <a:r>
              <a:rPr lang="sk-SK" dirty="0" err="1"/>
              <a:t>information</a:t>
            </a:r>
            <a:r>
              <a:rPr lang="sk-SK" dirty="0"/>
              <a:t> </a:t>
            </a:r>
            <a:r>
              <a:rPr lang="sk-SK" dirty="0" err="1"/>
              <a:t>use</a:t>
            </a:r>
            <a:r>
              <a:rPr lang="sk-SK" dirty="0"/>
              <a:t> (</a:t>
            </a:r>
            <a:r>
              <a:rPr lang="sk-SK" dirty="0" err="1"/>
              <a:t>related</a:t>
            </a:r>
            <a:r>
              <a:rPr lang="sk-SK" dirty="0"/>
              <a:t> to </a:t>
            </a:r>
            <a:r>
              <a:rPr lang="sk-SK" dirty="0" err="1"/>
              <a:t>the</a:t>
            </a:r>
            <a:r>
              <a:rPr lang="sk-SK" dirty="0"/>
              <a:t> </a:t>
            </a:r>
            <a:r>
              <a:rPr lang="sk-SK" dirty="0" err="1"/>
              <a:t>information</a:t>
            </a:r>
            <a:r>
              <a:rPr lang="sk-SK" dirty="0"/>
              <a:t> </a:t>
            </a:r>
            <a:r>
              <a:rPr lang="sk-SK" dirty="0" err="1"/>
              <a:t>process</a:t>
            </a:r>
            <a:r>
              <a:rPr lang="sk-SK" dirty="0"/>
              <a:t>) (Steinerová 2020)</a:t>
            </a:r>
          </a:p>
          <a:p>
            <a:endParaRPr lang="sk-SK" dirty="0"/>
          </a:p>
          <a:p>
            <a:endParaRPr lang="en-SK" dirty="0"/>
          </a:p>
        </p:txBody>
      </p:sp>
    </p:spTree>
    <p:extLst>
      <p:ext uri="{BB962C8B-B14F-4D97-AF65-F5344CB8AC3E}">
        <p14:creationId xmlns:p14="http://schemas.microsoft.com/office/powerpoint/2010/main" val="290810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D777C-153C-4DB2-854F-E28B9A6150B1}"/>
              </a:ext>
            </a:extLst>
          </p:cNvPr>
          <p:cNvSpPr>
            <a:spLocks noGrp="1"/>
          </p:cNvSpPr>
          <p:nvPr>
            <p:ph type="title"/>
          </p:nvPr>
        </p:nvSpPr>
        <p:spPr/>
        <p:txBody>
          <a:bodyPr>
            <a:normAutofit fontScale="90000"/>
          </a:bodyPr>
          <a:lstStyle/>
          <a:p>
            <a:r>
              <a:rPr lang="sk-SK" dirty="0" err="1"/>
              <a:t>Results</a:t>
            </a:r>
            <a:r>
              <a:rPr lang="sk-SK" dirty="0"/>
              <a:t>: </a:t>
            </a:r>
            <a:r>
              <a:rPr lang="sk-SK" dirty="0" err="1"/>
              <a:t>main</a:t>
            </a:r>
            <a:r>
              <a:rPr lang="sk-SK" dirty="0"/>
              <a:t> </a:t>
            </a:r>
            <a:r>
              <a:rPr lang="sk-SK" dirty="0" err="1"/>
              <a:t>issues</a:t>
            </a:r>
            <a:r>
              <a:rPr lang="sk-SK" dirty="0"/>
              <a:t> of </a:t>
            </a:r>
            <a:r>
              <a:rPr lang="sk-SK" dirty="0" err="1"/>
              <a:t>information</a:t>
            </a:r>
            <a:r>
              <a:rPr lang="sk-SK" dirty="0"/>
              <a:t> </a:t>
            </a:r>
            <a:r>
              <a:rPr lang="sk-SK" dirty="0" err="1"/>
              <a:t>ethics</a:t>
            </a:r>
            <a:r>
              <a:rPr lang="sk-SK" dirty="0"/>
              <a:t> in </a:t>
            </a:r>
            <a:r>
              <a:rPr lang="sk-SK" dirty="0" err="1"/>
              <a:t>the</a:t>
            </a:r>
            <a:r>
              <a:rPr lang="sk-SK" dirty="0"/>
              <a:t> </a:t>
            </a:r>
            <a:r>
              <a:rPr lang="sk-SK" dirty="0" err="1"/>
              <a:t>digital</a:t>
            </a:r>
            <a:r>
              <a:rPr lang="sk-SK" dirty="0"/>
              <a:t> </a:t>
            </a:r>
            <a:r>
              <a:rPr lang="sk-SK" dirty="0" err="1"/>
              <a:t>environment</a:t>
            </a:r>
            <a:endParaRPr lang="sk-SK" dirty="0"/>
          </a:p>
        </p:txBody>
      </p:sp>
      <p:graphicFrame>
        <p:nvGraphicFramePr>
          <p:cNvPr id="6" name="Zástupný objekt pre obsah 3">
            <a:extLst>
              <a:ext uri="{FF2B5EF4-FFF2-40B4-BE49-F238E27FC236}">
                <a16:creationId xmlns:a16="http://schemas.microsoft.com/office/drawing/2014/main" id="{D4DD714A-EBCA-4D90-8B87-A5C562D68C24}"/>
              </a:ext>
            </a:extLst>
          </p:cNvPr>
          <p:cNvGraphicFramePr>
            <a:graphicFrameLocks noGrp="1"/>
          </p:cNvGraphicFramePr>
          <p:nvPr>
            <p:ph idx="1"/>
          </p:nvPr>
        </p:nvGraphicFramePr>
        <p:xfrm>
          <a:off x="838200" y="1825625"/>
          <a:ext cx="81153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94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5CEF6-B057-48DF-8B94-0C3F28552970}"/>
              </a:ext>
            </a:extLst>
          </p:cNvPr>
          <p:cNvSpPr>
            <a:spLocks noGrp="1"/>
          </p:cNvSpPr>
          <p:nvPr>
            <p:ph type="title"/>
          </p:nvPr>
        </p:nvSpPr>
        <p:spPr/>
        <p:txBody>
          <a:bodyPr>
            <a:normAutofit fontScale="90000"/>
          </a:bodyPr>
          <a:lstStyle/>
          <a:p>
            <a:r>
              <a:rPr lang="sk-SK" dirty="0" err="1"/>
              <a:t>Results</a:t>
            </a:r>
            <a:r>
              <a:rPr lang="sk-SK" dirty="0"/>
              <a:t>: </a:t>
            </a:r>
            <a:r>
              <a:rPr lang="sk-SK" dirty="0" err="1"/>
              <a:t>main</a:t>
            </a:r>
            <a:r>
              <a:rPr lang="sk-SK" dirty="0"/>
              <a:t> </a:t>
            </a:r>
            <a:r>
              <a:rPr lang="sk-SK" dirty="0" err="1"/>
              <a:t>ethical</a:t>
            </a:r>
            <a:r>
              <a:rPr lang="sk-SK" dirty="0"/>
              <a:t> </a:t>
            </a:r>
            <a:r>
              <a:rPr lang="sk-SK" dirty="0" err="1"/>
              <a:t>dilemmas</a:t>
            </a:r>
            <a:r>
              <a:rPr lang="sk-SK" dirty="0"/>
              <a:t> of </a:t>
            </a:r>
            <a:r>
              <a:rPr lang="sk-SK" dirty="0" err="1"/>
              <a:t>advanced</a:t>
            </a:r>
            <a:r>
              <a:rPr lang="sk-SK" dirty="0"/>
              <a:t> </a:t>
            </a:r>
            <a:r>
              <a:rPr lang="sk-SK" dirty="0" err="1"/>
              <a:t>technologies</a:t>
            </a:r>
            <a:r>
              <a:rPr lang="sk-SK" dirty="0"/>
              <a:t> and AI</a:t>
            </a:r>
          </a:p>
        </p:txBody>
      </p:sp>
      <p:graphicFrame>
        <p:nvGraphicFramePr>
          <p:cNvPr id="4" name="Zástupný objekt pre obsah 5">
            <a:extLst>
              <a:ext uri="{FF2B5EF4-FFF2-40B4-BE49-F238E27FC236}">
                <a16:creationId xmlns:a16="http://schemas.microsoft.com/office/drawing/2014/main" id="{71078C0B-572E-4402-BAD4-B381B9166833}"/>
              </a:ext>
            </a:extLst>
          </p:cNvPr>
          <p:cNvGraphicFramePr>
            <a:graphicFrameLocks noGrp="1"/>
          </p:cNvGraphicFramePr>
          <p:nvPr>
            <p:ph idx="1"/>
            <p:extLst>
              <p:ext uri="{D42A27DB-BD31-4B8C-83A1-F6EECF244321}">
                <p14:modId xmlns:p14="http://schemas.microsoft.com/office/powerpoint/2010/main" val="3580345028"/>
              </p:ext>
            </p:extLst>
          </p:nvPr>
        </p:nvGraphicFramePr>
        <p:xfrm>
          <a:off x="838200" y="1825625"/>
          <a:ext cx="81153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57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47EF9-AE81-4640-BB9D-2D8C39028B74}"/>
              </a:ext>
            </a:extLst>
          </p:cNvPr>
          <p:cNvSpPr>
            <a:spLocks noGrp="1"/>
          </p:cNvSpPr>
          <p:nvPr>
            <p:ph type="title"/>
          </p:nvPr>
        </p:nvSpPr>
        <p:spPr/>
        <p:txBody>
          <a:bodyPr/>
          <a:lstStyle/>
          <a:p>
            <a:r>
              <a:rPr lang="sk-SK" dirty="0" err="1"/>
              <a:t>Results</a:t>
            </a:r>
            <a:r>
              <a:rPr lang="sk-SK" dirty="0"/>
              <a:t>: </a:t>
            </a:r>
            <a:r>
              <a:rPr lang="sk-SK" dirty="0" err="1"/>
              <a:t>main</a:t>
            </a:r>
            <a:r>
              <a:rPr lang="sk-SK" dirty="0"/>
              <a:t> </a:t>
            </a:r>
            <a:r>
              <a:rPr lang="sk-SK" dirty="0" err="1"/>
              <a:t>values</a:t>
            </a:r>
            <a:r>
              <a:rPr lang="sk-SK" dirty="0"/>
              <a:t> of </a:t>
            </a:r>
            <a:r>
              <a:rPr lang="sk-SK" dirty="0" err="1"/>
              <a:t>information</a:t>
            </a:r>
            <a:endParaRPr lang="sk-SK" dirty="0"/>
          </a:p>
        </p:txBody>
      </p:sp>
      <p:graphicFrame>
        <p:nvGraphicFramePr>
          <p:cNvPr id="4" name="Zástupný objekt pre obsah 3">
            <a:extLst>
              <a:ext uri="{FF2B5EF4-FFF2-40B4-BE49-F238E27FC236}">
                <a16:creationId xmlns:a16="http://schemas.microsoft.com/office/drawing/2014/main" id="{F51BC418-ECBE-4E5D-9024-8878C041E64E}"/>
              </a:ext>
            </a:extLst>
          </p:cNvPr>
          <p:cNvGraphicFramePr>
            <a:graphicFrameLocks noGrp="1"/>
          </p:cNvGraphicFramePr>
          <p:nvPr>
            <p:ph idx="1"/>
          </p:nvPr>
        </p:nvGraphicFramePr>
        <p:xfrm>
          <a:off x="838200" y="1825625"/>
          <a:ext cx="81153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49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C60892-F9D0-4449-B41D-7F1E2D0DE475}"/>
              </a:ext>
            </a:extLst>
          </p:cNvPr>
          <p:cNvSpPr>
            <a:spLocks noGrp="1"/>
          </p:cNvSpPr>
          <p:nvPr>
            <p:ph type="title"/>
          </p:nvPr>
        </p:nvSpPr>
        <p:spPr/>
        <p:txBody>
          <a:bodyPr>
            <a:noAutofit/>
          </a:bodyPr>
          <a:lstStyle/>
          <a:p>
            <a:r>
              <a:rPr lang="sk-SK" sz="3200" dirty="0"/>
              <a:t>A </a:t>
            </a:r>
            <a:r>
              <a:rPr lang="sk-SK" sz="3200" dirty="0" err="1"/>
              <a:t>final</a:t>
            </a:r>
            <a:r>
              <a:rPr lang="sk-SK" sz="3200" dirty="0"/>
              <a:t> </a:t>
            </a:r>
            <a:r>
              <a:rPr lang="sk-SK" sz="3200" dirty="0" err="1"/>
              <a:t>conceptual</a:t>
            </a:r>
            <a:r>
              <a:rPr lang="sk-SK" sz="3200" dirty="0"/>
              <a:t> model: </a:t>
            </a:r>
            <a:br>
              <a:rPr lang="sk-SK" sz="3200" dirty="0"/>
            </a:br>
            <a:r>
              <a:rPr lang="sk-SK" sz="3200" dirty="0" err="1"/>
              <a:t>social</a:t>
            </a:r>
            <a:r>
              <a:rPr lang="sk-SK" sz="3200" dirty="0"/>
              <a:t> </a:t>
            </a:r>
            <a:r>
              <a:rPr lang="sk-SK" sz="3200" dirty="0" err="1"/>
              <a:t>representations</a:t>
            </a:r>
            <a:r>
              <a:rPr lang="sk-SK" sz="3200" dirty="0"/>
              <a:t> of </a:t>
            </a:r>
            <a:r>
              <a:rPr lang="sk-SK" sz="3200" dirty="0" err="1"/>
              <a:t>ethics</a:t>
            </a:r>
            <a:r>
              <a:rPr lang="sk-SK" sz="3200" dirty="0"/>
              <a:t> of </a:t>
            </a:r>
            <a:r>
              <a:rPr lang="sk-SK" sz="3200" dirty="0" err="1"/>
              <a:t>digital</a:t>
            </a:r>
            <a:r>
              <a:rPr lang="sk-SK" sz="3200" dirty="0"/>
              <a:t> </a:t>
            </a:r>
            <a:r>
              <a:rPr lang="sk-SK" sz="3200" dirty="0" err="1"/>
              <a:t>information</a:t>
            </a:r>
            <a:endParaRPr lang="sk-SK" sz="3200" dirty="0"/>
          </a:p>
        </p:txBody>
      </p:sp>
      <p:grpSp>
        <p:nvGrpSpPr>
          <p:cNvPr id="4" name="Skupina 3">
            <a:extLst>
              <a:ext uri="{FF2B5EF4-FFF2-40B4-BE49-F238E27FC236}">
                <a16:creationId xmlns:a16="http://schemas.microsoft.com/office/drawing/2014/main" id="{E5666F13-95EA-4610-A038-63B83B217312}"/>
              </a:ext>
            </a:extLst>
          </p:cNvPr>
          <p:cNvGrpSpPr/>
          <p:nvPr/>
        </p:nvGrpSpPr>
        <p:grpSpPr>
          <a:xfrm>
            <a:off x="1351005" y="2356484"/>
            <a:ext cx="6763264" cy="2240229"/>
            <a:chOff x="0" y="0"/>
            <a:chExt cx="5210406" cy="2145323"/>
          </a:xfrm>
        </p:grpSpPr>
        <p:sp>
          <p:nvSpPr>
            <p:cNvPr id="5" name="Ovál 4">
              <a:extLst>
                <a:ext uri="{FF2B5EF4-FFF2-40B4-BE49-F238E27FC236}">
                  <a16:creationId xmlns:a16="http://schemas.microsoft.com/office/drawing/2014/main" id="{735283A7-B0A4-4E2A-BFA3-4CB420C48C14}"/>
                </a:ext>
              </a:extLst>
            </p:cNvPr>
            <p:cNvSpPr/>
            <p:nvPr/>
          </p:nvSpPr>
          <p:spPr>
            <a:xfrm>
              <a:off x="0" y="0"/>
              <a:ext cx="4331335" cy="214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sk-SK" sz="10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extové pole 28">
              <a:extLst>
                <a:ext uri="{FF2B5EF4-FFF2-40B4-BE49-F238E27FC236}">
                  <a16:creationId xmlns:a16="http://schemas.microsoft.com/office/drawing/2014/main" id="{1D56938E-FB60-4322-A794-CAD1BBFB44B7}"/>
                </a:ext>
              </a:extLst>
            </p:cNvPr>
            <p:cNvSpPr txBox="1"/>
            <p:nvPr/>
          </p:nvSpPr>
          <p:spPr>
            <a:xfrm>
              <a:off x="557561" y="364273"/>
              <a:ext cx="3557954" cy="45309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sk-SK" sz="20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Social</a:t>
              </a:r>
              <a:r>
                <a:rPr lang="sk-SK" sz="20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sk-SK" sz="20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cultural</a:t>
              </a:r>
              <a:r>
                <a:rPr lang="sk-SK" sz="20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sk-SK" sz="20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contexts</a:t>
              </a:r>
              <a:endParaRPr lang="sk-S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ové pole 29">
              <a:extLst>
                <a:ext uri="{FF2B5EF4-FFF2-40B4-BE49-F238E27FC236}">
                  <a16:creationId xmlns:a16="http://schemas.microsoft.com/office/drawing/2014/main" id="{C08B4867-1761-4C9E-B5A5-BA202592441E}"/>
                </a:ext>
              </a:extLst>
            </p:cNvPr>
            <p:cNvSpPr txBox="1"/>
            <p:nvPr/>
          </p:nvSpPr>
          <p:spPr>
            <a:xfrm>
              <a:off x="1047158" y="832625"/>
              <a:ext cx="4163248" cy="46482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Conflict</a:t>
              </a:r>
              <a:r>
                <a:rPr lang="sk-SK" sz="1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of </a:t>
              </a: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values</a:t>
              </a:r>
              <a:r>
                <a:rPr lang="sk-SK" sz="1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people</a:t>
              </a:r>
              <a:r>
                <a:rPr lang="sk-SK" sz="1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technologies</a:t>
              </a:r>
              <a:endParaRPr lang="sk-S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ové pole 30">
              <a:extLst>
                <a:ext uri="{FF2B5EF4-FFF2-40B4-BE49-F238E27FC236}">
                  <a16:creationId xmlns:a16="http://schemas.microsoft.com/office/drawing/2014/main" id="{99BB4E49-2FDC-4F92-B929-71525D340E41}"/>
                </a:ext>
              </a:extLst>
            </p:cNvPr>
            <p:cNvSpPr txBox="1"/>
            <p:nvPr/>
          </p:nvSpPr>
          <p:spPr>
            <a:xfrm>
              <a:off x="983694" y="1181642"/>
              <a:ext cx="3433509" cy="75066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Truth</a:t>
              </a:r>
              <a:r>
                <a:rPr lang="sk-SK" sz="1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utility, </a:t>
              </a: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objectivity</a:t>
              </a:r>
              <a:r>
                <a:rPr lang="sk-SK" sz="1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of </a:t>
              </a:r>
              <a:r>
                <a:rPr lang="sk-SK" sz="1600" dirty="0" err="1">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information</a:t>
              </a:r>
              <a:r>
                <a:rPr lang="sk-SK" sz="3600" dirty="0">
                  <a:ln>
                    <a:noFill/>
                  </a:ln>
                  <a:solidFill>
                    <a:srgbClr val="FFFFFF"/>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sk-S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9" name="Zástupný objekt pre obsah 8">
            <a:extLst>
              <a:ext uri="{FF2B5EF4-FFF2-40B4-BE49-F238E27FC236}">
                <a16:creationId xmlns:a16="http://schemas.microsoft.com/office/drawing/2014/main" id="{C9FA2F37-25FC-4725-A200-CA1DE7F68132}"/>
              </a:ext>
            </a:extLst>
          </p:cNvPr>
          <p:cNvGraphicFramePr>
            <a:graphicFrameLocks noGrp="1"/>
          </p:cNvGraphicFramePr>
          <p:nvPr>
            <p:ph idx="1"/>
            <p:extLst>
              <p:ext uri="{D42A27DB-BD31-4B8C-83A1-F6EECF244321}">
                <p14:modId xmlns:p14="http://schemas.microsoft.com/office/powerpoint/2010/main" val="1206683963"/>
              </p:ext>
            </p:extLst>
          </p:nvPr>
        </p:nvGraphicFramePr>
        <p:xfrm>
          <a:off x="325438" y="1825625"/>
          <a:ext cx="8116887"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8E61A5B-0AA7-40BA-A43C-AA69FF2FD714}"/>
              </a:ext>
            </a:extLst>
          </p:cNvPr>
          <p:cNvGraphicFramePr/>
          <p:nvPr>
            <p:extLst>
              <p:ext uri="{D42A27DB-BD31-4B8C-83A1-F6EECF244321}">
                <p14:modId xmlns:p14="http://schemas.microsoft.com/office/powerpoint/2010/main" val="4287939637"/>
              </p:ext>
            </p:extLst>
          </p:nvPr>
        </p:nvGraphicFramePr>
        <p:xfrm>
          <a:off x="1736251" y="5396566"/>
          <a:ext cx="4812830" cy="4358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9981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0ACE88-6151-46B8-B8FE-287C99A36C27}"/>
              </a:ext>
            </a:extLst>
          </p:cNvPr>
          <p:cNvSpPr>
            <a:spLocks noGrp="1"/>
          </p:cNvSpPr>
          <p:nvPr>
            <p:ph type="title"/>
          </p:nvPr>
        </p:nvSpPr>
        <p:spPr/>
        <p:txBody>
          <a:bodyPr/>
          <a:lstStyle/>
          <a:p>
            <a:r>
              <a:rPr lang="sk-SK" dirty="0" err="1"/>
              <a:t>Conclusions</a:t>
            </a:r>
            <a:r>
              <a:rPr lang="sk-SK" dirty="0"/>
              <a:t>: </a:t>
            </a:r>
            <a:r>
              <a:rPr lang="sk-SK" dirty="0" err="1"/>
              <a:t>recommendations</a:t>
            </a:r>
            <a:endParaRPr lang="sk-SK" dirty="0"/>
          </a:p>
        </p:txBody>
      </p:sp>
      <p:sp>
        <p:nvSpPr>
          <p:cNvPr id="3" name="Zástupný objekt pre obsah 2">
            <a:extLst>
              <a:ext uri="{FF2B5EF4-FFF2-40B4-BE49-F238E27FC236}">
                <a16:creationId xmlns:a16="http://schemas.microsoft.com/office/drawing/2014/main" id="{283E269F-D556-4F53-8B7C-74FF7823CA44}"/>
              </a:ext>
            </a:extLst>
          </p:cNvPr>
          <p:cNvSpPr>
            <a:spLocks noGrp="1"/>
          </p:cNvSpPr>
          <p:nvPr>
            <p:ph idx="1"/>
          </p:nvPr>
        </p:nvSpPr>
        <p:spPr/>
        <p:txBody>
          <a:bodyPr/>
          <a:lstStyle/>
          <a:p>
            <a:r>
              <a:rPr lang="sk-SK" dirty="0" err="1"/>
              <a:t>Inclusion</a:t>
            </a:r>
            <a:r>
              <a:rPr lang="sk-SK" dirty="0"/>
              <a:t> of </a:t>
            </a:r>
            <a:r>
              <a:rPr lang="sk-SK" dirty="0" err="1"/>
              <a:t>ethical</a:t>
            </a:r>
            <a:r>
              <a:rPr lang="sk-SK" dirty="0"/>
              <a:t> </a:t>
            </a:r>
            <a:r>
              <a:rPr lang="sk-SK" dirty="0" err="1"/>
              <a:t>factors</a:t>
            </a:r>
            <a:r>
              <a:rPr lang="sk-SK" dirty="0"/>
              <a:t> </a:t>
            </a:r>
            <a:r>
              <a:rPr lang="sk-SK" dirty="0" err="1"/>
              <a:t>into</a:t>
            </a:r>
            <a:r>
              <a:rPr lang="sk-SK" dirty="0"/>
              <a:t> </a:t>
            </a:r>
            <a:r>
              <a:rPr lang="sk-SK" dirty="0" err="1"/>
              <a:t>models</a:t>
            </a:r>
            <a:r>
              <a:rPr lang="sk-SK" dirty="0"/>
              <a:t>: </a:t>
            </a:r>
            <a:r>
              <a:rPr lang="sk-SK" dirty="0" err="1"/>
              <a:t>enrich</a:t>
            </a:r>
            <a:r>
              <a:rPr lang="sk-SK" dirty="0"/>
              <a:t> </a:t>
            </a:r>
            <a:r>
              <a:rPr lang="sk-SK" dirty="0" err="1"/>
              <a:t>conceptual</a:t>
            </a:r>
            <a:r>
              <a:rPr lang="sk-SK" dirty="0"/>
              <a:t> </a:t>
            </a:r>
            <a:r>
              <a:rPr lang="sk-SK" dirty="0" err="1"/>
              <a:t>understanding</a:t>
            </a:r>
            <a:endParaRPr lang="sk-SK" dirty="0"/>
          </a:p>
          <a:p>
            <a:r>
              <a:rPr lang="sk-SK" dirty="0" err="1"/>
              <a:t>Value-added</a:t>
            </a:r>
            <a:r>
              <a:rPr lang="sk-SK" dirty="0"/>
              <a:t> design of </a:t>
            </a:r>
            <a:r>
              <a:rPr lang="sk-SK" dirty="0" err="1"/>
              <a:t>information</a:t>
            </a:r>
            <a:r>
              <a:rPr lang="sk-SK" dirty="0"/>
              <a:t> </a:t>
            </a:r>
            <a:r>
              <a:rPr lang="sk-SK" dirty="0" err="1"/>
              <a:t>systems</a:t>
            </a:r>
            <a:r>
              <a:rPr lang="sk-SK" dirty="0"/>
              <a:t>, </a:t>
            </a:r>
            <a:r>
              <a:rPr lang="sk-SK" dirty="0" err="1"/>
              <a:t>search</a:t>
            </a:r>
            <a:r>
              <a:rPr lang="sk-SK" dirty="0"/>
              <a:t>, </a:t>
            </a:r>
            <a:r>
              <a:rPr lang="sk-SK" dirty="0" err="1"/>
              <a:t>products</a:t>
            </a:r>
            <a:endParaRPr lang="sk-SK" dirty="0"/>
          </a:p>
          <a:p>
            <a:r>
              <a:rPr lang="sk-SK" b="1" dirty="0" err="1"/>
              <a:t>Ethically</a:t>
            </a:r>
            <a:r>
              <a:rPr lang="sk-SK" b="1" dirty="0"/>
              <a:t> </a:t>
            </a:r>
            <a:r>
              <a:rPr lang="sk-SK" b="1" dirty="0" err="1"/>
              <a:t>informed</a:t>
            </a:r>
            <a:r>
              <a:rPr lang="sk-SK" b="1" dirty="0"/>
              <a:t> </a:t>
            </a:r>
            <a:r>
              <a:rPr lang="sk-SK" b="1" dirty="0" err="1"/>
              <a:t>human</a:t>
            </a:r>
            <a:r>
              <a:rPr lang="sk-SK" b="1" dirty="0"/>
              <a:t> </a:t>
            </a:r>
            <a:r>
              <a:rPr lang="sk-SK" b="1" dirty="0" err="1"/>
              <a:t>information</a:t>
            </a:r>
            <a:r>
              <a:rPr lang="sk-SK" b="1" dirty="0"/>
              <a:t> </a:t>
            </a:r>
            <a:r>
              <a:rPr lang="sk-SK" b="1" dirty="0" err="1"/>
              <a:t>behaviour</a:t>
            </a:r>
            <a:r>
              <a:rPr lang="sk-SK" b="1" dirty="0"/>
              <a:t> and </a:t>
            </a:r>
            <a:r>
              <a:rPr lang="sk-SK" b="1" dirty="0" err="1"/>
              <a:t>information</a:t>
            </a:r>
            <a:r>
              <a:rPr lang="sk-SK" b="1" dirty="0"/>
              <a:t> </a:t>
            </a:r>
            <a:r>
              <a:rPr lang="sk-SK" b="1" dirty="0" err="1"/>
              <a:t>literacy</a:t>
            </a:r>
            <a:endParaRPr lang="sk-SK" b="1" dirty="0"/>
          </a:p>
          <a:p>
            <a:pPr lvl="2"/>
            <a:r>
              <a:rPr lang="sk-SK" dirty="0" err="1"/>
              <a:t>Discern</a:t>
            </a:r>
            <a:r>
              <a:rPr lang="sk-SK" dirty="0"/>
              <a:t> of </a:t>
            </a:r>
            <a:r>
              <a:rPr lang="sk-SK" dirty="0" err="1"/>
              <a:t>dis</a:t>
            </a:r>
            <a:r>
              <a:rPr lang="sk-SK" dirty="0"/>
              <a:t>/</a:t>
            </a:r>
            <a:r>
              <a:rPr lang="sk-SK" dirty="0" err="1"/>
              <a:t>misinformation</a:t>
            </a:r>
            <a:r>
              <a:rPr lang="sk-SK" dirty="0"/>
              <a:t>, </a:t>
            </a:r>
            <a:r>
              <a:rPr lang="sk-SK" dirty="0" err="1"/>
              <a:t>social</a:t>
            </a:r>
            <a:r>
              <a:rPr lang="sk-SK" dirty="0"/>
              <a:t> </a:t>
            </a:r>
            <a:r>
              <a:rPr lang="sk-SK" dirty="0" err="1"/>
              <a:t>perception</a:t>
            </a:r>
            <a:r>
              <a:rPr lang="sk-SK" dirty="0"/>
              <a:t>, </a:t>
            </a:r>
            <a:r>
              <a:rPr lang="sk-SK" dirty="0" err="1"/>
              <a:t>social</a:t>
            </a:r>
            <a:r>
              <a:rPr lang="sk-SK" dirty="0"/>
              <a:t> </a:t>
            </a:r>
            <a:r>
              <a:rPr lang="sk-SK" dirty="0" err="1"/>
              <a:t>diffusion</a:t>
            </a:r>
            <a:endParaRPr lang="sk-SK" dirty="0"/>
          </a:p>
          <a:p>
            <a:pPr lvl="2"/>
            <a:r>
              <a:rPr lang="sk-SK" dirty="0" err="1"/>
              <a:t>Privacy</a:t>
            </a:r>
            <a:r>
              <a:rPr lang="sk-SK" dirty="0"/>
              <a:t>, </a:t>
            </a:r>
            <a:r>
              <a:rPr lang="sk-SK" dirty="0" err="1"/>
              <a:t>personal</a:t>
            </a:r>
            <a:r>
              <a:rPr lang="sk-SK" dirty="0"/>
              <a:t> </a:t>
            </a:r>
            <a:r>
              <a:rPr lang="sk-SK" dirty="0" err="1"/>
              <a:t>data</a:t>
            </a:r>
            <a:r>
              <a:rPr lang="sk-SK" dirty="0"/>
              <a:t>, </a:t>
            </a:r>
            <a:r>
              <a:rPr lang="sk-SK" dirty="0" err="1"/>
              <a:t>personal</a:t>
            </a:r>
            <a:r>
              <a:rPr lang="sk-SK" dirty="0"/>
              <a:t> / </a:t>
            </a:r>
            <a:r>
              <a:rPr lang="sk-SK" dirty="0" err="1"/>
              <a:t>academic</a:t>
            </a:r>
            <a:r>
              <a:rPr lang="sk-SK" dirty="0"/>
              <a:t> / </a:t>
            </a:r>
            <a:r>
              <a:rPr lang="sk-SK" dirty="0" err="1"/>
              <a:t>research</a:t>
            </a:r>
            <a:r>
              <a:rPr lang="sk-SK" dirty="0"/>
              <a:t> integrity</a:t>
            </a:r>
          </a:p>
          <a:p>
            <a:pPr lvl="2"/>
            <a:r>
              <a:rPr lang="sk-SK" dirty="0"/>
              <a:t>Access and AI: </a:t>
            </a:r>
            <a:r>
              <a:rPr lang="sk-SK" dirty="0" err="1"/>
              <a:t>ethical</a:t>
            </a:r>
            <a:r>
              <a:rPr lang="sk-SK" dirty="0"/>
              <a:t> </a:t>
            </a:r>
            <a:r>
              <a:rPr lang="sk-SK" dirty="0" err="1"/>
              <a:t>sensitivity</a:t>
            </a:r>
            <a:r>
              <a:rPr lang="sk-SK" dirty="0"/>
              <a:t> and </a:t>
            </a:r>
            <a:r>
              <a:rPr lang="sk-SK" dirty="0" err="1"/>
              <a:t>ethical</a:t>
            </a:r>
            <a:r>
              <a:rPr lang="sk-SK" dirty="0"/>
              <a:t> </a:t>
            </a:r>
            <a:r>
              <a:rPr lang="sk-SK" dirty="0" err="1"/>
              <a:t>awareness</a:t>
            </a:r>
            <a:r>
              <a:rPr lang="sk-SK" dirty="0"/>
              <a:t> of </a:t>
            </a:r>
            <a:r>
              <a:rPr lang="sk-SK" dirty="0" err="1"/>
              <a:t>information</a:t>
            </a:r>
            <a:r>
              <a:rPr lang="sk-SK" dirty="0"/>
              <a:t> </a:t>
            </a:r>
            <a:r>
              <a:rPr lang="sk-SK" dirty="0" err="1"/>
              <a:t>interactions</a:t>
            </a:r>
            <a:r>
              <a:rPr lang="sk-SK" dirty="0"/>
              <a:t> (as </a:t>
            </a:r>
            <a:r>
              <a:rPr lang="sk-SK" dirty="0" err="1"/>
              <a:t>opposed</a:t>
            </a:r>
            <a:r>
              <a:rPr lang="sk-SK" dirty="0"/>
              <a:t> to </a:t>
            </a:r>
            <a:r>
              <a:rPr lang="sk-SK" dirty="0" err="1"/>
              <a:t>platforms</a:t>
            </a:r>
            <a:r>
              <a:rPr lang="sk-SK" dirty="0"/>
              <a:t>, </a:t>
            </a:r>
            <a:r>
              <a:rPr lang="sk-SK" dirty="0" err="1"/>
              <a:t>commercial</a:t>
            </a:r>
            <a:r>
              <a:rPr lang="sk-SK" dirty="0"/>
              <a:t> </a:t>
            </a:r>
            <a:r>
              <a:rPr lang="sk-SK" dirty="0" err="1"/>
              <a:t>searching</a:t>
            </a:r>
            <a:r>
              <a:rPr lang="sk-SK" dirty="0"/>
              <a:t> </a:t>
            </a:r>
            <a:r>
              <a:rPr lang="sk-SK" dirty="0" err="1"/>
              <a:t>service</a:t>
            </a:r>
            <a:r>
              <a:rPr lang="sk-SK" dirty="0"/>
              <a:t>)</a:t>
            </a:r>
          </a:p>
        </p:txBody>
      </p:sp>
    </p:spTree>
    <p:extLst>
      <p:ext uri="{BB962C8B-B14F-4D97-AF65-F5344CB8AC3E}">
        <p14:creationId xmlns:p14="http://schemas.microsoft.com/office/powerpoint/2010/main" val="327391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781AAF-EB17-46BF-886C-A11A761F97E9}"/>
              </a:ext>
            </a:extLst>
          </p:cNvPr>
          <p:cNvSpPr>
            <a:spLocks noGrp="1"/>
          </p:cNvSpPr>
          <p:nvPr>
            <p:ph type="title"/>
          </p:nvPr>
        </p:nvSpPr>
        <p:spPr/>
        <p:txBody>
          <a:bodyPr>
            <a:normAutofit fontScale="90000"/>
          </a:bodyPr>
          <a:lstStyle/>
          <a:p>
            <a:r>
              <a:rPr lang="sk-SK" dirty="0" err="1"/>
              <a:t>Conclusions</a:t>
            </a:r>
            <a:r>
              <a:rPr lang="sk-SK" dirty="0"/>
              <a:t>: </a:t>
            </a:r>
            <a:r>
              <a:rPr lang="sk-SK" dirty="0" err="1"/>
              <a:t>ethically</a:t>
            </a:r>
            <a:r>
              <a:rPr lang="sk-SK" dirty="0"/>
              <a:t> </a:t>
            </a:r>
            <a:r>
              <a:rPr lang="sk-SK" dirty="0" err="1"/>
              <a:t>informed</a:t>
            </a:r>
            <a:r>
              <a:rPr lang="sk-SK" dirty="0"/>
              <a:t> </a:t>
            </a:r>
            <a:r>
              <a:rPr lang="sk-SK" dirty="0" err="1"/>
              <a:t>use</a:t>
            </a:r>
            <a:r>
              <a:rPr lang="sk-SK" dirty="0"/>
              <a:t> and </a:t>
            </a:r>
            <a:r>
              <a:rPr lang="sk-SK" dirty="0" err="1"/>
              <a:t>production</a:t>
            </a:r>
            <a:r>
              <a:rPr lang="sk-SK" dirty="0"/>
              <a:t> of </a:t>
            </a:r>
            <a:r>
              <a:rPr lang="sk-SK" dirty="0" err="1"/>
              <a:t>information</a:t>
            </a:r>
            <a:endParaRPr lang="sk-SK" dirty="0"/>
          </a:p>
        </p:txBody>
      </p:sp>
      <p:sp>
        <p:nvSpPr>
          <p:cNvPr id="3" name="Zástupný objekt pre obsah 2">
            <a:extLst>
              <a:ext uri="{FF2B5EF4-FFF2-40B4-BE49-F238E27FC236}">
                <a16:creationId xmlns:a16="http://schemas.microsoft.com/office/drawing/2014/main" id="{D0F0A7BA-23F1-4F60-A6D5-AC0D2DEC82D6}"/>
              </a:ext>
            </a:extLst>
          </p:cNvPr>
          <p:cNvSpPr>
            <a:spLocks noGrp="1"/>
          </p:cNvSpPr>
          <p:nvPr>
            <p:ph idx="1"/>
          </p:nvPr>
        </p:nvSpPr>
        <p:spPr/>
        <p:txBody>
          <a:bodyPr>
            <a:normAutofit fontScale="85000" lnSpcReduction="10000"/>
          </a:bodyPr>
          <a:lstStyle/>
          <a:p>
            <a:r>
              <a:rPr lang="sk-SK" dirty="0" err="1"/>
              <a:t>Add</a:t>
            </a:r>
            <a:r>
              <a:rPr lang="sk-SK" dirty="0"/>
              <a:t> </a:t>
            </a:r>
            <a:r>
              <a:rPr lang="sk-SK" dirty="0" err="1"/>
              <a:t>ethical</a:t>
            </a:r>
            <a:r>
              <a:rPr lang="sk-SK" dirty="0"/>
              <a:t> </a:t>
            </a:r>
            <a:r>
              <a:rPr lang="sk-SK" dirty="0" err="1"/>
              <a:t>factors</a:t>
            </a:r>
            <a:r>
              <a:rPr lang="sk-SK" dirty="0"/>
              <a:t> </a:t>
            </a:r>
            <a:r>
              <a:rPr lang="sk-SK" dirty="0" err="1"/>
              <a:t>into</a:t>
            </a:r>
            <a:r>
              <a:rPr lang="sk-SK" dirty="0"/>
              <a:t> </a:t>
            </a:r>
            <a:r>
              <a:rPr lang="sk-SK" dirty="0" err="1"/>
              <a:t>models</a:t>
            </a:r>
            <a:r>
              <a:rPr lang="sk-SK" dirty="0"/>
              <a:t> of HIB and </a:t>
            </a:r>
            <a:r>
              <a:rPr lang="sk-SK" dirty="0" err="1"/>
              <a:t>information</a:t>
            </a:r>
            <a:r>
              <a:rPr lang="sk-SK" dirty="0"/>
              <a:t> </a:t>
            </a:r>
            <a:r>
              <a:rPr lang="sk-SK" dirty="0" err="1"/>
              <a:t>literacy</a:t>
            </a:r>
            <a:endParaRPr lang="sk-SK" dirty="0"/>
          </a:p>
          <a:p>
            <a:pPr lvl="1"/>
            <a:r>
              <a:rPr lang="sk-SK" b="1" dirty="0" err="1"/>
              <a:t>ethical</a:t>
            </a:r>
            <a:r>
              <a:rPr lang="sk-SK" b="1" dirty="0"/>
              <a:t> </a:t>
            </a:r>
            <a:r>
              <a:rPr lang="sk-SK" b="1" dirty="0" err="1"/>
              <a:t>intuitions</a:t>
            </a:r>
            <a:r>
              <a:rPr lang="sk-SK" b="1" dirty="0"/>
              <a:t> – </a:t>
            </a:r>
            <a:r>
              <a:rPr lang="sk-SK" b="1" dirty="0" err="1"/>
              <a:t>emotions</a:t>
            </a:r>
            <a:r>
              <a:rPr lang="sk-SK" b="1" dirty="0"/>
              <a:t>, </a:t>
            </a:r>
            <a:r>
              <a:rPr lang="sk-SK" b="1" dirty="0" err="1"/>
              <a:t>truth</a:t>
            </a:r>
            <a:r>
              <a:rPr lang="sk-SK" b="1" dirty="0"/>
              <a:t> (</a:t>
            </a:r>
            <a:r>
              <a:rPr lang="sk-SK" b="1" dirty="0" err="1"/>
              <a:t>verification</a:t>
            </a:r>
            <a:r>
              <a:rPr lang="sk-SK" b="1" dirty="0"/>
              <a:t>), </a:t>
            </a:r>
            <a:r>
              <a:rPr lang="sk-SK" b="1" dirty="0" err="1"/>
              <a:t>responsibility</a:t>
            </a:r>
            <a:r>
              <a:rPr lang="sk-SK" b="1" dirty="0"/>
              <a:t>, </a:t>
            </a:r>
            <a:r>
              <a:rPr lang="sk-SK" b="1" dirty="0" err="1"/>
              <a:t>virtue</a:t>
            </a:r>
            <a:r>
              <a:rPr lang="sk-SK" b="1" dirty="0"/>
              <a:t> </a:t>
            </a:r>
            <a:r>
              <a:rPr lang="sk-SK" b="1" dirty="0" err="1"/>
              <a:t>ethics</a:t>
            </a:r>
            <a:r>
              <a:rPr lang="sk-SK" b="1" dirty="0"/>
              <a:t> (</a:t>
            </a:r>
            <a:r>
              <a:rPr lang="sk-SK" b="1" dirty="0" err="1"/>
              <a:t>values</a:t>
            </a:r>
            <a:r>
              <a:rPr lang="sk-SK" b="1" dirty="0"/>
              <a:t>), </a:t>
            </a:r>
            <a:r>
              <a:rPr lang="sk-SK" b="1" dirty="0" err="1"/>
              <a:t>utilitarian</a:t>
            </a:r>
            <a:r>
              <a:rPr lang="sk-SK" b="1" dirty="0"/>
              <a:t> (</a:t>
            </a:r>
            <a:r>
              <a:rPr lang="sk-SK" b="1" dirty="0" err="1"/>
              <a:t>tools</a:t>
            </a:r>
            <a:r>
              <a:rPr lang="sk-SK" b="1" dirty="0"/>
              <a:t>) and </a:t>
            </a:r>
            <a:r>
              <a:rPr lang="sk-SK" b="1" dirty="0" err="1"/>
              <a:t>consequential</a:t>
            </a:r>
            <a:r>
              <a:rPr lang="sk-SK" b="1" dirty="0"/>
              <a:t> </a:t>
            </a:r>
            <a:r>
              <a:rPr lang="sk-SK" b="1" dirty="0" err="1"/>
              <a:t>ethics</a:t>
            </a:r>
            <a:r>
              <a:rPr lang="sk-SK" b="1" dirty="0"/>
              <a:t> </a:t>
            </a:r>
            <a:r>
              <a:rPr lang="sk-SK" dirty="0"/>
              <a:t>(</a:t>
            </a:r>
            <a:r>
              <a:rPr lang="sk-SK" dirty="0" err="1"/>
              <a:t>rules</a:t>
            </a:r>
            <a:r>
              <a:rPr lang="sk-SK" dirty="0"/>
              <a:t>)</a:t>
            </a:r>
          </a:p>
          <a:p>
            <a:r>
              <a:rPr lang="sk-SK" dirty="0" err="1"/>
              <a:t>Cultivate</a:t>
            </a:r>
            <a:r>
              <a:rPr lang="sk-SK" dirty="0"/>
              <a:t> (in </a:t>
            </a:r>
            <a:r>
              <a:rPr lang="sk-SK" dirty="0" err="1"/>
              <a:t>education</a:t>
            </a:r>
            <a:r>
              <a:rPr lang="sk-SK" dirty="0"/>
              <a:t> and </a:t>
            </a:r>
            <a:r>
              <a:rPr lang="sk-SK" dirty="0" err="1"/>
              <a:t>information</a:t>
            </a:r>
            <a:r>
              <a:rPr lang="sk-SK" dirty="0"/>
              <a:t> </a:t>
            </a:r>
            <a:r>
              <a:rPr lang="sk-SK" dirty="0" err="1"/>
              <a:t>literacy</a:t>
            </a:r>
            <a:r>
              <a:rPr lang="sk-SK" dirty="0"/>
              <a:t>): </a:t>
            </a:r>
            <a:r>
              <a:rPr lang="sk-SK" b="1" dirty="0" err="1"/>
              <a:t>ethical</a:t>
            </a:r>
            <a:r>
              <a:rPr lang="sk-SK" b="1" dirty="0"/>
              <a:t> </a:t>
            </a:r>
            <a:r>
              <a:rPr lang="sk-SK" b="1" dirty="0" err="1"/>
              <a:t>sensitivity</a:t>
            </a:r>
            <a:r>
              <a:rPr lang="sk-SK" b="1" dirty="0"/>
              <a:t>, </a:t>
            </a:r>
            <a:r>
              <a:rPr lang="sk-SK" b="1" dirty="0" err="1"/>
              <a:t>ethical</a:t>
            </a:r>
            <a:r>
              <a:rPr lang="sk-SK" b="1" dirty="0"/>
              <a:t> </a:t>
            </a:r>
            <a:r>
              <a:rPr lang="sk-SK" b="1" dirty="0" err="1"/>
              <a:t>awareness</a:t>
            </a:r>
            <a:r>
              <a:rPr lang="sk-SK" b="1" dirty="0"/>
              <a:t> of </a:t>
            </a:r>
            <a:r>
              <a:rPr lang="sk-SK" b="1" dirty="0" err="1"/>
              <a:t>information</a:t>
            </a:r>
            <a:r>
              <a:rPr lang="sk-SK" b="1" dirty="0"/>
              <a:t> </a:t>
            </a:r>
            <a:r>
              <a:rPr lang="sk-SK" b="1" dirty="0" err="1"/>
              <a:t>use</a:t>
            </a:r>
            <a:endParaRPr lang="sk-SK" b="1" dirty="0"/>
          </a:p>
          <a:p>
            <a:r>
              <a:rPr lang="sk-SK" b="1" dirty="0" err="1"/>
              <a:t>Ethical</a:t>
            </a:r>
            <a:r>
              <a:rPr lang="sk-SK" b="1" dirty="0"/>
              <a:t> and </a:t>
            </a:r>
            <a:r>
              <a:rPr lang="sk-SK" b="1" dirty="0" err="1"/>
              <a:t>ecological</a:t>
            </a:r>
            <a:r>
              <a:rPr lang="sk-SK" b="1" dirty="0"/>
              <a:t> re-design of </a:t>
            </a:r>
            <a:r>
              <a:rPr lang="sk-SK" b="1" dirty="0" err="1"/>
              <a:t>information</a:t>
            </a:r>
            <a:r>
              <a:rPr lang="sk-SK" b="1" dirty="0"/>
              <a:t> </a:t>
            </a:r>
            <a:r>
              <a:rPr lang="sk-SK" b="1" dirty="0" err="1"/>
              <a:t>services</a:t>
            </a:r>
            <a:r>
              <a:rPr lang="sk-SK" b="1" dirty="0"/>
              <a:t>, </a:t>
            </a:r>
            <a:r>
              <a:rPr lang="sk-SK" b="1" dirty="0" err="1"/>
              <a:t>products</a:t>
            </a:r>
            <a:r>
              <a:rPr lang="sk-SK" b="1" dirty="0"/>
              <a:t>, </a:t>
            </a:r>
            <a:r>
              <a:rPr lang="sk-SK" b="1" dirty="0" err="1"/>
              <a:t>systems</a:t>
            </a:r>
            <a:r>
              <a:rPr lang="sk-SK" b="1" dirty="0"/>
              <a:t>: </a:t>
            </a:r>
            <a:r>
              <a:rPr lang="sk-SK" b="1" dirty="0" err="1"/>
              <a:t>ethical</a:t>
            </a:r>
            <a:r>
              <a:rPr lang="sk-SK" b="1" dirty="0"/>
              <a:t> </a:t>
            </a:r>
            <a:r>
              <a:rPr lang="sk-SK" b="1" dirty="0" err="1"/>
              <a:t>reasoning</a:t>
            </a:r>
            <a:r>
              <a:rPr lang="sk-SK" b="1" dirty="0"/>
              <a:t>, </a:t>
            </a:r>
            <a:r>
              <a:rPr lang="sk-SK" b="1" dirty="0" err="1"/>
              <a:t>ethical</a:t>
            </a:r>
            <a:r>
              <a:rPr lang="sk-SK" b="1" dirty="0"/>
              <a:t> </a:t>
            </a:r>
            <a:r>
              <a:rPr lang="sk-SK" b="1" dirty="0" err="1"/>
              <a:t>problem-solving</a:t>
            </a:r>
            <a:r>
              <a:rPr lang="sk-SK" b="1" dirty="0"/>
              <a:t>, </a:t>
            </a:r>
            <a:r>
              <a:rPr lang="sk-SK" b="1" dirty="0" err="1"/>
              <a:t>decision-making</a:t>
            </a:r>
            <a:endParaRPr lang="sk-SK" b="1" dirty="0"/>
          </a:p>
          <a:p>
            <a:r>
              <a:rPr lang="sk-SK" b="1" dirty="0" err="1"/>
              <a:t>Information</a:t>
            </a:r>
            <a:r>
              <a:rPr lang="sk-SK" b="1" dirty="0"/>
              <a:t> </a:t>
            </a:r>
            <a:r>
              <a:rPr lang="sk-SK" b="1" dirty="0" err="1"/>
              <a:t>ecologies</a:t>
            </a:r>
            <a:r>
              <a:rPr lang="sk-SK" b="1" dirty="0"/>
              <a:t>: </a:t>
            </a:r>
            <a:r>
              <a:rPr lang="sk-SK" b="1" dirty="0" err="1"/>
              <a:t>adaptations</a:t>
            </a:r>
            <a:r>
              <a:rPr lang="sk-SK" b="1" dirty="0"/>
              <a:t>, </a:t>
            </a:r>
            <a:r>
              <a:rPr lang="sk-SK" b="1" dirty="0" err="1"/>
              <a:t>value-sensitive</a:t>
            </a:r>
            <a:r>
              <a:rPr lang="sk-SK" b="1" dirty="0"/>
              <a:t> </a:t>
            </a:r>
            <a:r>
              <a:rPr lang="sk-SK" b="1" dirty="0" err="1"/>
              <a:t>use</a:t>
            </a:r>
            <a:r>
              <a:rPr lang="sk-SK" b="1" dirty="0"/>
              <a:t> and </a:t>
            </a:r>
            <a:r>
              <a:rPr lang="sk-SK" b="1" dirty="0" err="1"/>
              <a:t>production</a:t>
            </a:r>
            <a:r>
              <a:rPr lang="sk-SK" b="1" dirty="0"/>
              <a:t> of </a:t>
            </a:r>
            <a:r>
              <a:rPr lang="sk-SK" b="1" dirty="0" err="1"/>
              <a:t>information</a:t>
            </a:r>
            <a:r>
              <a:rPr lang="sk-SK" b="1" dirty="0"/>
              <a:t>, re-</a:t>
            </a:r>
            <a:r>
              <a:rPr lang="sk-SK" b="1" dirty="0" err="1"/>
              <a:t>use</a:t>
            </a:r>
            <a:r>
              <a:rPr lang="sk-SK" b="1" dirty="0"/>
              <a:t> of </a:t>
            </a:r>
            <a:r>
              <a:rPr lang="sk-SK" b="1" dirty="0" err="1"/>
              <a:t>resources</a:t>
            </a:r>
            <a:r>
              <a:rPr lang="sk-SK" b="1" dirty="0"/>
              <a:t>, </a:t>
            </a:r>
            <a:r>
              <a:rPr lang="sk-SK" b="1" dirty="0" err="1"/>
              <a:t>co-evolution</a:t>
            </a:r>
            <a:endParaRPr lang="sk-SK" b="1" dirty="0"/>
          </a:p>
          <a:p>
            <a:endParaRPr lang="sk-SK" dirty="0"/>
          </a:p>
        </p:txBody>
      </p:sp>
    </p:spTree>
    <p:extLst>
      <p:ext uri="{BB962C8B-B14F-4D97-AF65-F5344CB8AC3E}">
        <p14:creationId xmlns:p14="http://schemas.microsoft.com/office/powerpoint/2010/main" val="4216453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D0ECA-D848-426E-9087-C25E3ACE5BED}"/>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8409E062-7425-4537-A548-E8245144349C}"/>
              </a:ext>
            </a:extLst>
          </p:cNvPr>
          <p:cNvSpPr>
            <a:spLocks noGrp="1"/>
          </p:cNvSpPr>
          <p:nvPr>
            <p:ph idx="1"/>
          </p:nvPr>
        </p:nvSpPr>
        <p:spPr/>
        <p:txBody>
          <a:bodyPr>
            <a:normAutofit fontScale="25000" lnSpcReduction="20000"/>
          </a:bodyPr>
          <a:lstStyle/>
          <a:p>
            <a:pPr>
              <a:lnSpc>
                <a:spcPct val="120000"/>
              </a:lnSpc>
            </a:pPr>
            <a:r>
              <a:rPr lang="sk-SK" sz="4800" dirty="0"/>
              <a:t>AGARWAL, N.K. (2022). </a:t>
            </a:r>
            <a:r>
              <a:rPr lang="sk-SK" sz="4800" dirty="0" err="1"/>
              <a:t>Integrating</a:t>
            </a:r>
            <a:r>
              <a:rPr lang="sk-SK" sz="4800" dirty="0"/>
              <a:t> </a:t>
            </a:r>
            <a:r>
              <a:rPr lang="sk-SK" sz="4800" dirty="0" err="1"/>
              <a:t>models</a:t>
            </a:r>
            <a:r>
              <a:rPr lang="sk-SK" sz="4800" dirty="0"/>
              <a:t> and </a:t>
            </a:r>
            <a:r>
              <a:rPr lang="sk-SK" sz="4800" dirty="0" err="1"/>
              <a:t>integrated</a:t>
            </a:r>
            <a:r>
              <a:rPr lang="sk-SK" sz="4800" dirty="0"/>
              <a:t> </a:t>
            </a:r>
            <a:r>
              <a:rPr lang="sk-SK" sz="4800" dirty="0" err="1"/>
              <a:t>models</a:t>
            </a:r>
            <a:r>
              <a:rPr lang="sk-SK" sz="4800" dirty="0"/>
              <a:t>: </a:t>
            </a:r>
            <a:r>
              <a:rPr lang="sk-SK" sz="4800" dirty="0" err="1"/>
              <a:t>towards</a:t>
            </a:r>
            <a:r>
              <a:rPr lang="sk-SK" sz="4800" dirty="0"/>
              <a:t> a </a:t>
            </a:r>
            <a:r>
              <a:rPr lang="sk-SK" sz="4800" dirty="0" err="1"/>
              <a:t>unified</a:t>
            </a:r>
            <a:r>
              <a:rPr lang="sk-SK" sz="4800" dirty="0"/>
              <a:t> model of </a:t>
            </a:r>
            <a:r>
              <a:rPr lang="sk-SK" sz="4800" dirty="0" err="1"/>
              <a:t>information</a:t>
            </a:r>
            <a:r>
              <a:rPr lang="sk-SK" sz="4800" dirty="0"/>
              <a:t> </a:t>
            </a:r>
            <a:r>
              <a:rPr lang="sk-SK" sz="4800" dirty="0" err="1"/>
              <a:t>seeking</a:t>
            </a:r>
            <a:r>
              <a:rPr lang="sk-SK" sz="4800" dirty="0"/>
              <a:t> </a:t>
            </a:r>
            <a:r>
              <a:rPr lang="sk-SK" sz="4800" dirty="0" err="1"/>
              <a:t>behavior</a:t>
            </a:r>
            <a:r>
              <a:rPr lang="sk-SK" sz="4800" dirty="0"/>
              <a:t>. In: </a:t>
            </a:r>
            <a:r>
              <a:rPr lang="sk-SK" sz="4800" dirty="0" err="1"/>
              <a:t>Information</a:t>
            </a:r>
            <a:r>
              <a:rPr lang="sk-SK" sz="4800" dirty="0"/>
              <a:t> </a:t>
            </a:r>
            <a:r>
              <a:rPr lang="sk-SK" sz="4800" dirty="0" err="1"/>
              <a:t>Research</a:t>
            </a:r>
            <a:r>
              <a:rPr lang="sk-SK" sz="4800" dirty="0"/>
              <a:t>, </a:t>
            </a:r>
            <a:r>
              <a:rPr lang="sk-SK" sz="4800" dirty="0" err="1"/>
              <a:t>Vol</a:t>
            </a:r>
            <a:r>
              <a:rPr lang="sk-SK" sz="4800" dirty="0"/>
              <a:t> 27, No. 1, </a:t>
            </a:r>
            <a:r>
              <a:rPr lang="sk-SK" sz="4800" dirty="0" err="1"/>
              <a:t>March</a:t>
            </a:r>
            <a:r>
              <a:rPr lang="sk-SK" sz="4800" dirty="0"/>
              <a:t> 2022. </a:t>
            </a:r>
            <a:r>
              <a:rPr lang="en-US" sz="4800" dirty="0"/>
              <a:t>paper 922. Retrieved from http://InformationR.net/ir/27-1/paper922.html (Archived by the Internet Archive at</a:t>
            </a:r>
            <a:r>
              <a:rPr lang="sk-SK" sz="4800" dirty="0"/>
              <a:t> </a:t>
            </a:r>
            <a:r>
              <a:rPr lang="en-US" sz="4800" dirty="0">
                <a:hlinkClick r:id="rId2"/>
              </a:rPr>
              <a:t>https://bit.ly/3t0XoXA</a:t>
            </a:r>
            <a:r>
              <a:rPr lang="sk-SK" sz="4800" dirty="0"/>
              <a:t> </a:t>
            </a:r>
            <a:r>
              <a:rPr lang="sk-SK" sz="4800" dirty="0">
                <a:hlinkClick r:id="rId3"/>
              </a:rPr>
              <a:t>https:doi/10.1108/AJIM-01-2021-0034/full/html</a:t>
            </a:r>
            <a:endParaRPr lang="sk-SK" sz="4800" dirty="0"/>
          </a:p>
          <a:p>
            <a:pPr>
              <a:lnSpc>
                <a:spcPct val="120000"/>
              </a:lnSpc>
            </a:pPr>
            <a:r>
              <a:rPr lang="sk-SK" sz="4800" dirty="0"/>
              <a:t>AGARWAL, N.K. and </a:t>
            </a:r>
            <a:r>
              <a:rPr lang="sk-SK" sz="4800" dirty="0" err="1"/>
              <a:t>Alsaeedi</a:t>
            </a:r>
            <a:r>
              <a:rPr lang="sk-SK" sz="4800" dirty="0"/>
              <a:t>, F. (2021). </a:t>
            </a:r>
            <a:r>
              <a:rPr lang="sk-SK" sz="4800" dirty="0" err="1"/>
              <a:t>Creation</a:t>
            </a:r>
            <a:r>
              <a:rPr lang="sk-SK" sz="4800" dirty="0"/>
              <a:t>, </a:t>
            </a:r>
            <a:r>
              <a:rPr lang="sk-SK" sz="4800" dirty="0" err="1"/>
              <a:t>dissemination</a:t>
            </a:r>
            <a:r>
              <a:rPr lang="sk-SK" sz="4800" dirty="0"/>
              <a:t> and </a:t>
            </a:r>
            <a:r>
              <a:rPr lang="sk-SK" sz="4800" dirty="0" err="1"/>
              <a:t>mitigation</a:t>
            </a:r>
            <a:r>
              <a:rPr lang="sk-SK" sz="4800" dirty="0"/>
              <a:t>: </a:t>
            </a:r>
            <a:r>
              <a:rPr lang="sk-SK" sz="4800" dirty="0" err="1"/>
              <a:t>toward</a:t>
            </a:r>
            <a:r>
              <a:rPr lang="sk-SK" sz="4800" dirty="0"/>
              <a:t> a </a:t>
            </a:r>
            <a:r>
              <a:rPr lang="sk-SK" sz="4800" dirty="0" err="1"/>
              <a:t>disinformation</a:t>
            </a:r>
            <a:r>
              <a:rPr lang="sk-SK" sz="4800" dirty="0"/>
              <a:t> </a:t>
            </a:r>
            <a:r>
              <a:rPr lang="sk-SK" sz="4800" dirty="0" err="1"/>
              <a:t>behavior</a:t>
            </a:r>
            <a:r>
              <a:rPr lang="sk-SK" sz="4800" dirty="0"/>
              <a:t> </a:t>
            </a:r>
            <a:r>
              <a:rPr lang="sk-SK" sz="4800" dirty="0" err="1"/>
              <a:t>framework</a:t>
            </a:r>
            <a:r>
              <a:rPr lang="sk-SK" sz="4800" dirty="0"/>
              <a:t> and model. In: </a:t>
            </a:r>
            <a:r>
              <a:rPr lang="sk-SK" sz="4800" dirty="0" err="1"/>
              <a:t>Aslib</a:t>
            </a:r>
            <a:r>
              <a:rPr lang="sk-SK" sz="4800" dirty="0"/>
              <a:t> </a:t>
            </a:r>
            <a:r>
              <a:rPr lang="sk-SK" sz="4800" dirty="0" err="1"/>
              <a:t>Journal</a:t>
            </a:r>
            <a:r>
              <a:rPr lang="sk-SK" sz="4800" dirty="0"/>
              <a:t> of </a:t>
            </a:r>
            <a:r>
              <a:rPr lang="sk-SK" sz="4800" dirty="0" err="1"/>
              <a:t>Information</a:t>
            </a:r>
            <a:r>
              <a:rPr lang="sk-SK" sz="4800" dirty="0"/>
              <a:t> Management, </a:t>
            </a:r>
            <a:r>
              <a:rPr lang="sk-SK" sz="4800" dirty="0" err="1"/>
              <a:t>Vol</a:t>
            </a:r>
            <a:r>
              <a:rPr lang="sk-SK" sz="4800" dirty="0"/>
              <a:t>. 73, No. 5, 639-658. </a:t>
            </a:r>
            <a:r>
              <a:rPr lang="sk-SK" sz="4800" dirty="0">
                <a:hlinkClick r:id="rId3"/>
              </a:rPr>
              <a:t>https://www.emerald.com/insight/content/doi/10.1108/AJIM-01-2021-0034/full/html</a:t>
            </a:r>
            <a:endParaRPr lang="sk-SK" sz="4800" dirty="0"/>
          </a:p>
          <a:p>
            <a:pPr>
              <a:lnSpc>
                <a:spcPct val="120000"/>
              </a:lnSpc>
            </a:pPr>
            <a:r>
              <a:rPr lang="en-US" sz="4800" dirty="0"/>
              <a:t>BAWDEN, D. and L. ROBINSON, 2020. The dearest of our possessions: Applying </a:t>
            </a:r>
            <a:r>
              <a:rPr lang="en-US" sz="4800" dirty="0" err="1"/>
              <a:t>Floridi´s</a:t>
            </a:r>
            <a:r>
              <a:rPr lang="en-US" sz="4800" dirty="0"/>
              <a:t> information privacy concept in models of information behavior and information literacy. In: </a:t>
            </a:r>
            <a:r>
              <a:rPr lang="en-US" sz="4800" i="1" dirty="0"/>
              <a:t>Journal of the Association for Information Science and Technology</a:t>
            </a:r>
            <a:r>
              <a:rPr lang="en-US" sz="4800" dirty="0"/>
              <a:t>. 2020, 1–14. DOI: 10.1002/asi.24367.</a:t>
            </a:r>
            <a:endParaRPr lang="sk-SK" sz="4800" dirty="0"/>
          </a:p>
          <a:p>
            <a:pPr>
              <a:lnSpc>
                <a:spcPct val="120000"/>
              </a:lnSpc>
            </a:pPr>
            <a:r>
              <a:rPr lang="en-US" sz="4800" i="1" dirty="0"/>
              <a:t>CAPURRO, R., 2019. Ethical Issues of Humanoid-Human Interaction. In: </a:t>
            </a:r>
            <a:r>
              <a:rPr lang="en-US" sz="4800" dirty="0" err="1">
                <a:hlinkClick r:id="rId4"/>
              </a:rPr>
              <a:t>Ambarish</a:t>
            </a:r>
            <a:r>
              <a:rPr lang="en-US" sz="4800" dirty="0">
                <a:hlinkClick r:id="rId4"/>
              </a:rPr>
              <a:t> Goswami and </a:t>
            </a:r>
            <a:r>
              <a:rPr lang="en-US" sz="4800" dirty="0" err="1">
                <a:hlinkClick r:id="rId4"/>
              </a:rPr>
              <a:t>Prahlad</a:t>
            </a:r>
            <a:r>
              <a:rPr lang="en-US" sz="4800" dirty="0">
                <a:hlinkClick r:id="rId4"/>
              </a:rPr>
              <a:t> </a:t>
            </a:r>
            <a:r>
              <a:rPr lang="en-US" sz="4800" dirty="0" err="1">
                <a:hlinkClick r:id="rId4"/>
              </a:rPr>
              <a:t>Vadakkepat</a:t>
            </a:r>
            <a:r>
              <a:rPr lang="en-US" sz="4800" dirty="0">
                <a:hlinkClick r:id="rId4"/>
              </a:rPr>
              <a:t> (eds.). </a:t>
            </a:r>
            <a:r>
              <a:rPr lang="en-US" sz="4800" i="1" dirty="0">
                <a:hlinkClick r:id="rId4"/>
              </a:rPr>
              <a:t>Humanoid Robotics: A Referenc</a:t>
            </a:r>
            <a:r>
              <a:rPr lang="en-US" sz="4800" dirty="0">
                <a:hlinkClick r:id="rId4"/>
              </a:rPr>
              <a:t>e</a:t>
            </a:r>
            <a:r>
              <a:rPr lang="en-US" sz="4800" dirty="0"/>
              <a:t>. Springer: Dordrecht 2019, 2421-2435. Available from: </a:t>
            </a:r>
            <a:r>
              <a:rPr lang="en-US" sz="4800" dirty="0">
                <a:hlinkClick r:id="rId5"/>
              </a:rPr>
              <a:t>https://link.springer.com/referenceworkentry/10.1007%2F978-94-007</a:t>
            </a:r>
            <a:endParaRPr lang="sk-SK" sz="4800" dirty="0">
              <a:hlinkClick r:id="rId5"/>
            </a:endParaRPr>
          </a:p>
          <a:p>
            <a:pPr>
              <a:lnSpc>
                <a:spcPct val="120000"/>
              </a:lnSpc>
            </a:pPr>
            <a:r>
              <a:rPr lang="en-US" sz="4800" dirty="0"/>
              <a:t> CAPURRO R. and Ch. PINGEL, 2002. Ethical Issues of Online Communication Research. In: </a:t>
            </a:r>
            <a:r>
              <a:rPr lang="en-US" sz="4800" i="1" dirty="0"/>
              <a:t>Ethics and Information Technology</a:t>
            </a:r>
            <a:r>
              <a:rPr lang="en-US" sz="4800" dirty="0"/>
              <a:t>. 2002, 4 (3), 189–194. [cit. 2022-07-24].  Available from: </a:t>
            </a:r>
            <a:r>
              <a:rPr lang="en-US" sz="4800" dirty="0">
                <a:hlinkClick r:id="rId5"/>
              </a:rPr>
              <a:t>https://link.springer.com/referenceworkentry/10.1007%2F978-94-007-6046-2_127</a:t>
            </a:r>
            <a:r>
              <a:rPr lang="en-US" sz="4800" dirty="0"/>
              <a:t>.</a:t>
            </a:r>
            <a:endParaRPr lang="sk-SK" sz="4800" dirty="0"/>
          </a:p>
          <a:p>
            <a:pPr>
              <a:lnSpc>
                <a:spcPct val="120000"/>
              </a:lnSpc>
            </a:pPr>
            <a:r>
              <a:rPr lang="en-US" sz="4800" dirty="0"/>
              <a:t>FLORIDI, L., 2013. </a:t>
            </a:r>
            <a:r>
              <a:rPr lang="en-US" sz="4800" i="1" dirty="0"/>
              <a:t>The</a:t>
            </a:r>
            <a:r>
              <a:rPr lang="en-US" sz="4800" dirty="0"/>
              <a:t> </a:t>
            </a:r>
            <a:r>
              <a:rPr lang="en-US" sz="4800" i="1" dirty="0"/>
              <a:t>Ethics of Information.</a:t>
            </a:r>
            <a:r>
              <a:rPr lang="en-US" sz="4800" dirty="0"/>
              <a:t> Oxford: Oxford University Press. ISBN 9780199641321.</a:t>
            </a:r>
            <a:endParaRPr lang="sk-SK" sz="4800" dirty="0"/>
          </a:p>
          <a:p>
            <a:pPr>
              <a:lnSpc>
                <a:spcPct val="120000"/>
              </a:lnSpc>
            </a:pPr>
            <a:r>
              <a:rPr lang="en-US" sz="4800" dirty="0"/>
              <a:t>KARLOVA, N. A. and K. E. Fisher, 2014. A social diffusion model of misinformation and disinformation for understanding human information behavior. In </a:t>
            </a:r>
            <a:r>
              <a:rPr lang="en-US" sz="4800" i="1" dirty="0"/>
              <a:t>Information Research</a:t>
            </a:r>
            <a:r>
              <a:rPr lang="en-US" sz="4800" dirty="0"/>
              <a:t>, </a:t>
            </a:r>
            <a:r>
              <a:rPr lang="en-US" sz="4800" b="1" dirty="0"/>
              <a:t>18</a:t>
            </a:r>
            <a:r>
              <a:rPr lang="en-US" sz="4800" dirty="0"/>
              <a:t>(1) paper 573. Available from: http://InformationR.net/ir/18-1/paper573.html.</a:t>
            </a:r>
            <a:endParaRPr lang="sk-SK" sz="4800" dirty="0"/>
          </a:p>
          <a:p>
            <a:pPr>
              <a:lnSpc>
                <a:spcPct val="120000"/>
              </a:lnSpc>
            </a:pPr>
            <a:r>
              <a:rPr lang="en-US" sz="4800" dirty="0"/>
              <a:t> KELLY, M. and J. </a:t>
            </a:r>
            <a:r>
              <a:rPr lang="en-US" sz="4800" dirty="0" err="1"/>
              <a:t>Bielby</a:t>
            </a:r>
            <a:r>
              <a:rPr lang="en-US" sz="4800" dirty="0"/>
              <a:t> (eds.), 2016. </a:t>
            </a:r>
            <a:r>
              <a:rPr lang="en-US" sz="4800" i="1" dirty="0"/>
              <a:t>Information Cultures in the Digital Age</a:t>
            </a:r>
            <a:r>
              <a:rPr lang="en-US" sz="4800" dirty="0"/>
              <a:t>. A Festschrift in Honor of Rafael </a:t>
            </a:r>
            <a:r>
              <a:rPr lang="en-US" sz="4800" dirty="0" err="1"/>
              <a:t>Capurro</a:t>
            </a:r>
            <a:r>
              <a:rPr lang="en-US" sz="4800" dirty="0"/>
              <a:t>. Wiesbaden: Springer 2016. 479 s. ISBN 978-3-658-14679-5.</a:t>
            </a:r>
            <a:r>
              <a:rPr lang="sk-SK" sz="4800" dirty="0"/>
              <a:t> </a:t>
            </a:r>
            <a:r>
              <a:rPr lang="en-US" sz="4800" dirty="0">
                <a:hlinkClick r:id="rId6"/>
              </a:rPr>
              <a:t>http://www.capurro.de/onres.htm</a:t>
            </a:r>
            <a:r>
              <a:rPr lang="en-US" sz="4800" dirty="0"/>
              <a:t>.</a:t>
            </a:r>
            <a:r>
              <a:rPr lang="en-US" sz="4800" dirty="0">
                <a:hlinkClick r:id="rId5"/>
              </a:rPr>
              <a:t>-6046-2_127</a:t>
            </a:r>
            <a:r>
              <a:rPr lang="en-US" sz="4800" dirty="0"/>
              <a:t>.</a:t>
            </a:r>
            <a:endParaRPr lang="sk-SK" sz="4800" dirty="0"/>
          </a:p>
          <a:p>
            <a:endParaRPr lang="sk-SK" dirty="0"/>
          </a:p>
        </p:txBody>
      </p:sp>
    </p:spTree>
    <p:extLst>
      <p:ext uri="{BB962C8B-B14F-4D97-AF65-F5344CB8AC3E}">
        <p14:creationId xmlns:p14="http://schemas.microsoft.com/office/powerpoint/2010/main" val="2363848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40694-D8FC-4DE6-A014-A01F67E2E529}"/>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AAEB0D28-B110-4904-9098-267C618E952C}"/>
              </a:ext>
            </a:extLst>
          </p:cNvPr>
          <p:cNvSpPr>
            <a:spLocks noGrp="1"/>
          </p:cNvSpPr>
          <p:nvPr>
            <p:ph idx="1"/>
          </p:nvPr>
        </p:nvSpPr>
        <p:spPr/>
        <p:txBody>
          <a:bodyPr>
            <a:normAutofit fontScale="55000" lnSpcReduction="20000"/>
          </a:bodyPr>
          <a:lstStyle/>
          <a:p>
            <a:pPr>
              <a:lnSpc>
                <a:spcPct val="120000"/>
              </a:lnSpc>
            </a:pPr>
            <a:r>
              <a:rPr lang="en-US" sz="2500" dirty="0"/>
              <a:t>MACKAY, T. P. and T. R. JACOBSON, 2019. </a:t>
            </a:r>
            <a:r>
              <a:rPr lang="en-US" sz="2500" dirty="0" err="1"/>
              <a:t>Metaliterate</a:t>
            </a:r>
            <a:r>
              <a:rPr lang="en-US" sz="2500" dirty="0"/>
              <a:t> Learning for the Post-truth World. Chicago: ALA </a:t>
            </a:r>
            <a:r>
              <a:rPr lang="sk-SK" sz="2500" dirty="0"/>
              <a:t>2019. 230 p. ISBN 978-0-8389-1776-3.</a:t>
            </a:r>
          </a:p>
          <a:p>
            <a:pPr>
              <a:lnSpc>
                <a:spcPct val="120000"/>
              </a:lnSpc>
            </a:pPr>
            <a:r>
              <a:rPr lang="en-US" sz="2500" dirty="0"/>
              <a:t>LLOYD, A., 2021. </a:t>
            </a:r>
            <a:r>
              <a:rPr lang="en-US" sz="2500" i="1" dirty="0"/>
              <a:t>The Qualitative Landscape of Information Literacy</a:t>
            </a:r>
            <a:r>
              <a:rPr lang="en-US" sz="2500" dirty="0"/>
              <a:t> </a:t>
            </a:r>
            <a:r>
              <a:rPr lang="en-US" sz="2500" i="1" dirty="0"/>
              <a:t>Research</a:t>
            </a:r>
            <a:r>
              <a:rPr lang="en-US" sz="2500" dirty="0"/>
              <a:t>. Perspectives, Methods and Techniques. London: Facet 2021. 152 p.</a:t>
            </a:r>
            <a:endParaRPr lang="sk-SK" sz="2500" dirty="0"/>
          </a:p>
          <a:p>
            <a:pPr>
              <a:lnSpc>
                <a:spcPct val="120000"/>
              </a:lnSpc>
            </a:pPr>
            <a:r>
              <a:rPr lang="en-US" sz="2500" dirty="0"/>
              <a:t>NARDI, B. and V. O´DAY, 1999. </a:t>
            </a:r>
            <a:r>
              <a:rPr lang="en-US" sz="2500" i="1" dirty="0"/>
              <a:t>Information Ecologies: Using Technology with Heart.</a:t>
            </a:r>
            <a:r>
              <a:rPr lang="en-US" sz="2500" dirty="0"/>
              <a:t> Cambridge: MIT Press. ISBN 978-02-626-4042-8.</a:t>
            </a:r>
            <a:endParaRPr lang="sk-SK" sz="2500" dirty="0"/>
          </a:p>
          <a:p>
            <a:pPr>
              <a:lnSpc>
                <a:spcPct val="120000"/>
              </a:lnSpc>
            </a:pPr>
            <a:r>
              <a:rPr lang="en-US" sz="2500" dirty="0"/>
              <a:t>RUOKOLAINEN, H. and G. WIDÉN, 2020. </a:t>
            </a:r>
            <a:r>
              <a:rPr lang="en-US" sz="2500" dirty="0" err="1"/>
              <a:t>Conceptualisation</a:t>
            </a:r>
            <a:r>
              <a:rPr lang="en-US" sz="2500" dirty="0"/>
              <a:t> of misinformation in the context of asylum seekers. In </a:t>
            </a:r>
            <a:r>
              <a:rPr lang="en-US" sz="2500" i="1" dirty="0"/>
              <a:t>Information Processing and Management,</a:t>
            </a:r>
            <a:r>
              <a:rPr lang="en-US" sz="2500" dirty="0"/>
              <a:t> Vol. 57, (3), 102–127. Available from: </a:t>
            </a:r>
            <a:r>
              <a:rPr lang="en-US" sz="2500" dirty="0">
                <a:hlinkClick r:id="rId2"/>
              </a:rPr>
              <a:t>https://doi.org/10.1016/j.ipm.2019.102127</a:t>
            </a:r>
            <a:r>
              <a:rPr lang="en-US" sz="2500" dirty="0"/>
              <a:t>.</a:t>
            </a:r>
            <a:endParaRPr lang="sk-SK" sz="2500" dirty="0"/>
          </a:p>
          <a:p>
            <a:pPr>
              <a:lnSpc>
                <a:spcPct val="120000"/>
              </a:lnSpc>
            </a:pPr>
            <a:r>
              <a:rPr lang="sk-SK" sz="2500" dirty="0"/>
              <a:t>RUSHO, Y and D. RABAN, 2019. </a:t>
            </a:r>
            <a:r>
              <a:rPr lang="sk-SK" sz="2500" dirty="0" err="1"/>
              <a:t>Hands</a:t>
            </a:r>
            <a:r>
              <a:rPr lang="sk-SK" sz="2500" dirty="0"/>
              <a:t> on: </a:t>
            </a:r>
            <a:r>
              <a:rPr lang="sk-SK" sz="2500" dirty="0" err="1"/>
              <a:t>Information</a:t>
            </a:r>
            <a:r>
              <a:rPr lang="sk-SK" sz="2500" dirty="0"/>
              <a:t> </a:t>
            </a:r>
            <a:r>
              <a:rPr lang="sk-SK" sz="2500" dirty="0" err="1"/>
              <a:t>Experiences</a:t>
            </a:r>
            <a:r>
              <a:rPr lang="sk-SK" sz="2500" dirty="0"/>
              <a:t> as </a:t>
            </a:r>
            <a:r>
              <a:rPr lang="sk-SK" sz="2500" dirty="0" err="1"/>
              <a:t>Sources</a:t>
            </a:r>
            <a:r>
              <a:rPr lang="sk-SK" sz="2500" dirty="0"/>
              <a:t> of </a:t>
            </a:r>
            <a:r>
              <a:rPr lang="sk-SK" sz="2500" dirty="0" err="1"/>
              <a:t>Values</a:t>
            </a:r>
            <a:r>
              <a:rPr lang="sk-SK" sz="2500" dirty="0"/>
              <a:t>. </a:t>
            </a:r>
            <a:r>
              <a:rPr lang="sk-SK" sz="2500" i="1" dirty="0" err="1"/>
              <a:t>Journal</a:t>
            </a:r>
            <a:r>
              <a:rPr lang="sk-SK" sz="2500" i="1" dirty="0"/>
              <a:t> of </a:t>
            </a:r>
            <a:r>
              <a:rPr lang="sk-SK" sz="2500" i="1" dirty="0" err="1"/>
              <a:t>the</a:t>
            </a:r>
            <a:r>
              <a:rPr lang="sk-SK" sz="2500" i="1" dirty="0"/>
              <a:t> Association </a:t>
            </a:r>
            <a:r>
              <a:rPr lang="sk-SK" sz="2500" i="1" dirty="0" err="1"/>
              <a:t>for</a:t>
            </a:r>
            <a:r>
              <a:rPr lang="sk-SK" sz="2500" i="1" dirty="0"/>
              <a:t> </a:t>
            </a:r>
            <a:r>
              <a:rPr lang="sk-SK" sz="2500" i="1" dirty="0" err="1"/>
              <a:t>Information</a:t>
            </a:r>
            <a:r>
              <a:rPr lang="sk-SK" sz="2500" i="1" dirty="0"/>
              <a:t> </a:t>
            </a:r>
            <a:r>
              <a:rPr lang="sk-SK" sz="2500" i="1" dirty="0" err="1"/>
              <a:t>Science</a:t>
            </a:r>
            <a:r>
              <a:rPr lang="sk-SK" sz="2500" i="1" dirty="0"/>
              <a:t> and </a:t>
            </a:r>
            <a:r>
              <a:rPr lang="sk-SK" sz="2500" i="1" dirty="0" err="1"/>
              <a:t>Technology</a:t>
            </a:r>
            <a:r>
              <a:rPr lang="sk-SK" sz="2500" dirty="0"/>
              <a:t>. 71 (6), 671–684. DOI: </a:t>
            </a:r>
            <a:r>
              <a:rPr lang="sk-SK" sz="2500" dirty="0">
                <a:hlinkClick r:id="rId3"/>
              </a:rPr>
              <a:t>https://doi.org/1.1002/asi.24288</a:t>
            </a:r>
            <a:endParaRPr lang="sk-SK" sz="2500" dirty="0"/>
          </a:p>
          <a:p>
            <a:pPr>
              <a:lnSpc>
                <a:spcPct val="120000"/>
              </a:lnSpc>
            </a:pPr>
            <a:r>
              <a:rPr lang="en-US" sz="2500" dirty="0"/>
              <a:t>SECKER, J. and E. COONAN, 2013. </a:t>
            </a:r>
            <a:r>
              <a:rPr lang="en-US" sz="2500" i="1" dirty="0"/>
              <a:t>Rethinking Information Literacy: A Practical Framework for Supporting learning</a:t>
            </a:r>
            <a:r>
              <a:rPr lang="en-US" sz="2500" dirty="0"/>
              <a:t>. London: Facet 2013.</a:t>
            </a:r>
            <a:endParaRPr lang="sk-SK" sz="2500" dirty="0"/>
          </a:p>
          <a:p>
            <a:pPr>
              <a:lnSpc>
                <a:spcPct val="120000"/>
              </a:lnSpc>
            </a:pPr>
            <a:r>
              <a:rPr lang="en-US" sz="2500" dirty="0"/>
              <a:t>SECKER, J., 2011. A New Curriculum for Information Literacy: Expert Consultation Report [online]. Cambridge University Library. [cit. 2012-07-24]. Available from: </a:t>
            </a:r>
            <a:r>
              <a:rPr lang="en-US" sz="2500" dirty="0">
                <a:hlinkClick r:id="rId4"/>
              </a:rPr>
              <a:t>http://ccfil.pbworks.com/f/Expert_report_final.pdf</a:t>
            </a:r>
            <a:r>
              <a:rPr lang="en-US" sz="2500" dirty="0"/>
              <a:t>.</a:t>
            </a:r>
            <a:endParaRPr lang="sk-SK" sz="2500" dirty="0"/>
          </a:p>
          <a:p>
            <a:pPr>
              <a:lnSpc>
                <a:spcPct val="120000"/>
              </a:lnSpc>
            </a:pPr>
            <a:r>
              <a:rPr lang="en-US" sz="2500" dirty="0"/>
              <a:t>SECKER, J., 2017. The trouble with terminology: rehabilitating and rethinking “Digital Literacy”. In: Reedy, K. and Parker, J. (eds.). </a:t>
            </a:r>
            <a:r>
              <a:rPr lang="en-US" sz="2500" i="1" dirty="0"/>
              <a:t>Digital Literacy Unpacked</a:t>
            </a:r>
            <a:r>
              <a:rPr lang="en-US" sz="2500" dirty="0"/>
              <a:t>. London: Facet 2017, 3–16. ISBN 178330197 X.</a:t>
            </a:r>
            <a:endParaRPr lang="sk-SK" sz="2500" dirty="0"/>
          </a:p>
          <a:p>
            <a:endParaRPr lang="sk-SK" dirty="0"/>
          </a:p>
        </p:txBody>
      </p:sp>
    </p:spTree>
    <p:extLst>
      <p:ext uri="{BB962C8B-B14F-4D97-AF65-F5344CB8AC3E}">
        <p14:creationId xmlns:p14="http://schemas.microsoft.com/office/powerpoint/2010/main" val="3277815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FFB578-780E-4644-B764-B784B073B157}"/>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1AF33F2D-6B83-4EB9-8074-D3D8C33CF8E2}"/>
              </a:ext>
            </a:extLst>
          </p:cNvPr>
          <p:cNvSpPr>
            <a:spLocks noGrp="1"/>
          </p:cNvSpPr>
          <p:nvPr>
            <p:ph idx="1"/>
          </p:nvPr>
        </p:nvSpPr>
        <p:spPr/>
        <p:txBody>
          <a:bodyPr>
            <a:normAutofit fontScale="62500" lnSpcReduction="20000"/>
          </a:bodyPr>
          <a:lstStyle/>
          <a:p>
            <a:pPr>
              <a:lnSpc>
                <a:spcPct val="120000"/>
              </a:lnSpc>
            </a:pPr>
            <a:r>
              <a:rPr lang="sk-SK" dirty="0"/>
              <a:t>MARCHIONINI, G., 2008. </a:t>
            </a:r>
            <a:r>
              <a:rPr lang="sk-SK" dirty="0" err="1"/>
              <a:t>Human-information</a:t>
            </a:r>
            <a:r>
              <a:rPr lang="sk-SK" dirty="0"/>
              <a:t> </a:t>
            </a:r>
            <a:r>
              <a:rPr lang="sk-SK" dirty="0" err="1"/>
              <a:t>interaction</a:t>
            </a:r>
            <a:r>
              <a:rPr lang="sk-SK" dirty="0"/>
              <a:t> </a:t>
            </a:r>
            <a:r>
              <a:rPr lang="sk-SK" dirty="0" err="1"/>
              <a:t>research</a:t>
            </a:r>
            <a:r>
              <a:rPr lang="sk-SK" dirty="0"/>
              <a:t> and </a:t>
            </a:r>
            <a:r>
              <a:rPr lang="sk-SK" dirty="0" err="1"/>
              <a:t>development</a:t>
            </a:r>
            <a:r>
              <a:rPr lang="sk-SK" dirty="0"/>
              <a:t>. In</a:t>
            </a:r>
            <a:r>
              <a:rPr lang="sk-SK" i="1" dirty="0"/>
              <a:t>: </a:t>
            </a:r>
            <a:r>
              <a:rPr lang="sk-SK" i="1" dirty="0" err="1"/>
              <a:t>Library</a:t>
            </a:r>
            <a:r>
              <a:rPr lang="sk-SK" i="1" dirty="0"/>
              <a:t> and </a:t>
            </a:r>
            <a:r>
              <a:rPr lang="sk-SK" i="1" dirty="0" err="1"/>
              <a:t>Information</a:t>
            </a:r>
            <a:r>
              <a:rPr lang="sk-SK" i="1" dirty="0"/>
              <a:t> </a:t>
            </a:r>
            <a:r>
              <a:rPr lang="sk-SK" i="1" dirty="0" err="1"/>
              <a:t>Science</a:t>
            </a:r>
            <a:r>
              <a:rPr lang="sk-SK" i="1" dirty="0"/>
              <a:t> </a:t>
            </a:r>
            <a:r>
              <a:rPr lang="sk-SK" i="1" dirty="0" err="1"/>
              <a:t>Research</a:t>
            </a:r>
            <a:r>
              <a:rPr lang="sk-SK" dirty="0"/>
              <a:t>. Vol.30 (3), 165-174.</a:t>
            </a:r>
          </a:p>
          <a:p>
            <a:pPr>
              <a:lnSpc>
                <a:spcPct val="120000"/>
              </a:lnSpc>
            </a:pPr>
            <a:r>
              <a:rPr lang="en-US" dirty="0"/>
              <a:t>STAHL B. C., 2021. </a:t>
            </a:r>
            <a:r>
              <a:rPr lang="en-US" i="1" dirty="0"/>
              <a:t>Artificial Intelligence for a Better Future. An Ecosystem Perspective on the Ethics of AI and Emerging Digital Technologies</a:t>
            </a:r>
            <a:r>
              <a:rPr lang="en-US" dirty="0"/>
              <a:t>. London: Springer 2021. </a:t>
            </a:r>
            <a:endParaRPr lang="sk-SK" dirty="0"/>
          </a:p>
          <a:p>
            <a:pPr>
              <a:lnSpc>
                <a:spcPct val="120000"/>
              </a:lnSpc>
            </a:pPr>
            <a:r>
              <a:rPr lang="en-US" dirty="0"/>
              <a:t>STEINEROVÁ, J., 2014. </a:t>
            </a:r>
            <a:r>
              <a:rPr lang="en-US" dirty="0" err="1"/>
              <a:t>Informačná</a:t>
            </a:r>
            <a:r>
              <a:rPr lang="en-US" dirty="0"/>
              <a:t> </a:t>
            </a:r>
            <a:r>
              <a:rPr lang="en-US" dirty="0" err="1"/>
              <a:t>etika</a:t>
            </a:r>
            <a:r>
              <a:rPr lang="en-US" dirty="0"/>
              <a:t> v </a:t>
            </a:r>
            <a:r>
              <a:rPr lang="en-US" dirty="0" err="1"/>
              <a:t>súvislostiach</a:t>
            </a:r>
            <a:r>
              <a:rPr lang="en-US" dirty="0"/>
              <a:t> </a:t>
            </a:r>
            <a:r>
              <a:rPr lang="en-US" dirty="0" err="1"/>
              <a:t>informačnej</a:t>
            </a:r>
            <a:r>
              <a:rPr lang="en-US" dirty="0"/>
              <a:t> </a:t>
            </a:r>
            <a:r>
              <a:rPr lang="en-US" dirty="0" err="1"/>
              <a:t>ekológie</a:t>
            </a:r>
            <a:r>
              <a:rPr lang="en-US" dirty="0"/>
              <a:t>. </a:t>
            </a:r>
            <a:r>
              <a:rPr lang="en-US" i="1" dirty="0" err="1"/>
              <a:t>Knihovna</a:t>
            </a:r>
            <a:r>
              <a:rPr lang="en-US" i="1" dirty="0"/>
              <a:t>.</a:t>
            </a:r>
            <a:r>
              <a:rPr lang="en-US" dirty="0"/>
              <a:t> 2014, </a:t>
            </a:r>
            <a:r>
              <a:rPr lang="en-US" dirty="0" err="1"/>
              <a:t>roč</a:t>
            </a:r>
            <a:r>
              <a:rPr lang="en-US" dirty="0"/>
              <a:t>. 25, č. 1, 23–35. Available from: http://knihovna.nkp.cz/knihovna141/141023.htm. ISSN 1801-3252.</a:t>
            </a:r>
            <a:endParaRPr lang="sk-SK" dirty="0"/>
          </a:p>
          <a:p>
            <a:pPr>
              <a:lnSpc>
                <a:spcPct val="120000"/>
              </a:lnSpc>
            </a:pPr>
            <a:r>
              <a:rPr lang="en-US" dirty="0"/>
              <a:t>STEINEROVÁ, J. and M. ONDRIŠOVÁ, 2020</a:t>
            </a:r>
            <a:r>
              <a:rPr lang="en-US" i="1" dirty="0"/>
              <a:t>. </a:t>
            </a:r>
            <a:r>
              <a:rPr lang="en-US" i="1" dirty="0" err="1"/>
              <a:t>Informačná</a:t>
            </a:r>
            <a:r>
              <a:rPr lang="en-US" i="1" dirty="0"/>
              <a:t> </a:t>
            </a:r>
            <a:r>
              <a:rPr lang="en-US" i="1" dirty="0" err="1"/>
              <a:t>veda</a:t>
            </a:r>
            <a:r>
              <a:rPr lang="en-US" i="1" dirty="0"/>
              <a:t>. </a:t>
            </a:r>
            <a:r>
              <a:rPr lang="en-US" i="1" dirty="0" err="1"/>
              <a:t>Výkladový</a:t>
            </a:r>
            <a:r>
              <a:rPr lang="en-US" i="1" dirty="0"/>
              <a:t> </a:t>
            </a:r>
            <a:r>
              <a:rPr lang="en-US" i="1" dirty="0" err="1"/>
              <a:t>slovník</a:t>
            </a:r>
            <a:r>
              <a:rPr lang="en-US" dirty="0"/>
              <a:t>. Bratislava: </a:t>
            </a:r>
            <a:r>
              <a:rPr lang="en-US" dirty="0" err="1"/>
              <a:t>Vyd</a:t>
            </a:r>
            <a:r>
              <a:rPr lang="en-US" dirty="0"/>
              <a:t>. UK 2020. 278 s. ISBN 978-80-223-4866-9.</a:t>
            </a:r>
            <a:endParaRPr lang="sk-SK" dirty="0"/>
          </a:p>
          <a:p>
            <a:pPr>
              <a:lnSpc>
                <a:spcPct val="120000"/>
              </a:lnSpc>
            </a:pPr>
            <a:r>
              <a:rPr lang="en-US" dirty="0"/>
              <a:t>STEINEROVÁ, J. 2020c. </a:t>
            </a:r>
            <a:r>
              <a:rPr lang="en-US" dirty="0" err="1"/>
              <a:t>Etika</a:t>
            </a:r>
            <a:r>
              <a:rPr lang="en-US" dirty="0"/>
              <a:t> </a:t>
            </a:r>
            <a:r>
              <a:rPr lang="en-US" dirty="0" err="1"/>
              <a:t>digitálnych</a:t>
            </a:r>
            <a:r>
              <a:rPr lang="en-US" dirty="0"/>
              <a:t> </a:t>
            </a:r>
            <a:r>
              <a:rPr lang="en-US" dirty="0" err="1"/>
              <a:t>informácií</a:t>
            </a:r>
            <a:r>
              <a:rPr lang="en-US" dirty="0"/>
              <a:t> </a:t>
            </a:r>
            <a:r>
              <a:rPr lang="en-US" dirty="0" err="1"/>
              <a:t>vo</a:t>
            </a:r>
            <a:r>
              <a:rPr lang="en-US" dirty="0"/>
              <a:t> </a:t>
            </a:r>
            <a:r>
              <a:rPr lang="en-US" dirty="0" err="1"/>
              <a:t>svetle</a:t>
            </a:r>
            <a:r>
              <a:rPr lang="en-US" dirty="0"/>
              <a:t> </a:t>
            </a:r>
            <a:r>
              <a:rPr lang="en-US" dirty="0" err="1"/>
              <a:t>sociálnych</a:t>
            </a:r>
            <a:r>
              <a:rPr lang="en-US" dirty="0"/>
              <a:t> </a:t>
            </a:r>
            <a:r>
              <a:rPr lang="en-US" dirty="0" err="1"/>
              <a:t>hodnôt</a:t>
            </a:r>
            <a:r>
              <a:rPr lang="en-US" dirty="0"/>
              <a:t> </a:t>
            </a:r>
            <a:r>
              <a:rPr lang="en-US" dirty="0" err="1"/>
              <a:t>informácií</a:t>
            </a:r>
            <a:r>
              <a:rPr lang="en-US" dirty="0"/>
              <a:t>. In: </a:t>
            </a:r>
            <a:r>
              <a:rPr lang="en-US" i="1" dirty="0" err="1"/>
              <a:t>ITLib</a:t>
            </a:r>
            <a:r>
              <a:rPr lang="en-US" i="1" dirty="0"/>
              <a:t>.</a:t>
            </a:r>
            <a:r>
              <a:rPr lang="en-US" dirty="0"/>
              <a:t> </a:t>
            </a:r>
            <a:r>
              <a:rPr lang="en-US" dirty="0" err="1"/>
              <a:t>Roč</a:t>
            </a:r>
            <a:r>
              <a:rPr lang="en-US" dirty="0"/>
              <a:t>. 24, č. 2 (2020), 6–21. ISSN 1335-793X.</a:t>
            </a:r>
            <a:endParaRPr lang="sk-SK" dirty="0"/>
          </a:p>
          <a:p>
            <a:pPr>
              <a:lnSpc>
                <a:spcPct val="120000"/>
              </a:lnSpc>
            </a:pPr>
            <a:r>
              <a:rPr lang="en-US" dirty="0"/>
              <a:t>STEINEROVÁ, J., 2022a. </a:t>
            </a:r>
            <a:r>
              <a:rPr lang="en-US" dirty="0" err="1"/>
              <a:t>Etické</a:t>
            </a:r>
            <a:r>
              <a:rPr lang="en-US" dirty="0"/>
              <a:t> </a:t>
            </a:r>
            <a:r>
              <a:rPr lang="en-US" dirty="0" err="1"/>
              <a:t>faktory</a:t>
            </a:r>
            <a:r>
              <a:rPr lang="en-US" dirty="0"/>
              <a:t> </a:t>
            </a:r>
            <a:r>
              <a:rPr lang="en-US" dirty="0" err="1"/>
              <a:t>informačných</a:t>
            </a:r>
            <a:r>
              <a:rPr lang="en-US" dirty="0"/>
              <a:t> </a:t>
            </a:r>
            <a:r>
              <a:rPr lang="en-US" dirty="0" err="1"/>
              <a:t>interakcií</a:t>
            </a:r>
            <a:r>
              <a:rPr lang="en-US" dirty="0"/>
              <a:t> </a:t>
            </a:r>
            <a:r>
              <a:rPr lang="en-US" dirty="0" err="1"/>
              <a:t>človeka</a:t>
            </a:r>
            <a:r>
              <a:rPr lang="en-US" dirty="0"/>
              <a:t>. In: </a:t>
            </a:r>
            <a:r>
              <a:rPr lang="en-US" i="1" dirty="0" err="1"/>
              <a:t>Knihovna</a:t>
            </a:r>
            <a:r>
              <a:rPr lang="en-US" i="1" dirty="0"/>
              <a:t>: </a:t>
            </a:r>
            <a:r>
              <a:rPr lang="en-US" i="1" dirty="0" err="1"/>
              <a:t>knihovnická</a:t>
            </a:r>
            <a:r>
              <a:rPr lang="en-US" i="1" dirty="0"/>
              <a:t> revue.</a:t>
            </a:r>
            <a:r>
              <a:rPr lang="en-US" dirty="0"/>
              <a:t> 2022. 33 (1), 5-29. ISSN 1801-3252. Available from: </a:t>
            </a:r>
            <a:r>
              <a:rPr lang="en-US" dirty="0">
                <a:hlinkClick r:id="rId2"/>
              </a:rPr>
              <a:t>https://knihovnarevue.nkp.cz/</a:t>
            </a:r>
            <a:r>
              <a:rPr lang="en-US" dirty="0"/>
              <a:t>.</a:t>
            </a:r>
            <a:endParaRPr lang="sk-SK" dirty="0"/>
          </a:p>
          <a:p>
            <a:pPr>
              <a:lnSpc>
                <a:spcPct val="120000"/>
              </a:lnSpc>
            </a:pPr>
            <a:r>
              <a:rPr lang="en-US" dirty="0"/>
              <a:t>STEINEROVÁ, J., 2022b. Ecological and Ethical Contexts of Digital Literacy in the Light of </a:t>
            </a:r>
            <a:r>
              <a:rPr lang="en-US" dirty="0" err="1"/>
              <a:t>Phenomenographic</a:t>
            </a:r>
            <a:r>
              <a:rPr lang="en-US" dirty="0"/>
              <a:t> Studies. In: </a:t>
            </a:r>
            <a:r>
              <a:rPr lang="en-US" i="1" dirty="0"/>
              <a:t>Information Literacy in a Post-Truth Era</a:t>
            </a:r>
            <a:r>
              <a:rPr lang="en-US" dirty="0"/>
              <a:t>. Eds. S. Kurbanoglu, S. </a:t>
            </a:r>
            <a:r>
              <a:rPr lang="en-US" dirty="0" err="1"/>
              <a:t>Špiranec</a:t>
            </a:r>
            <a:r>
              <a:rPr lang="en-US" dirty="0"/>
              <a:t>, Y. </a:t>
            </a:r>
            <a:r>
              <a:rPr lang="en-US" dirty="0" err="1"/>
              <a:t>Ünal</a:t>
            </a:r>
            <a:r>
              <a:rPr lang="en-US" dirty="0"/>
              <a:t>, J. Boustany, D. Kos. 7th European Confer. on Inform. Literacy, ECIL 2021 Rev. Selected Papers. Cham: Springer Nature 2022, 157-166. ISBN 978-3-030-99884-4. Available from: </a:t>
            </a:r>
            <a:r>
              <a:rPr lang="en-US" dirty="0">
                <a:hlinkClick r:id="rId3"/>
              </a:rPr>
              <a:t>https://doi.org/10.1007/978-3-030-99885-1</a:t>
            </a:r>
            <a:r>
              <a:rPr lang="en-US" dirty="0"/>
              <a:t>,</a:t>
            </a:r>
            <a:endParaRPr lang="sk-SK" dirty="0"/>
          </a:p>
          <a:p>
            <a:endParaRPr lang="sk-SK" dirty="0"/>
          </a:p>
        </p:txBody>
      </p:sp>
    </p:spTree>
    <p:extLst>
      <p:ext uri="{BB962C8B-B14F-4D97-AF65-F5344CB8AC3E}">
        <p14:creationId xmlns:p14="http://schemas.microsoft.com/office/powerpoint/2010/main" val="142816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ED33B6-1BAC-46C8-A6D0-B3E95B634D21}"/>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81E9C5B2-0CE4-4BCB-8053-690A69E5CA7A}"/>
              </a:ext>
            </a:extLst>
          </p:cNvPr>
          <p:cNvSpPr>
            <a:spLocks noGrp="1"/>
          </p:cNvSpPr>
          <p:nvPr>
            <p:ph idx="1"/>
          </p:nvPr>
        </p:nvSpPr>
        <p:spPr/>
        <p:txBody>
          <a:bodyPr>
            <a:normAutofit fontScale="70000" lnSpcReduction="20000"/>
          </a:bodyPr>
          <a:lstStyle/>
          <a:p>
            <a:pPr>
              <a:lnSpc>
                <a:spcPct val="120000"/>
              </a:lnSpc>
            </a:pPr>
            <a:r>
              <a:rPr lang="en-US" dirty="0"/>
              <a:t>TOWNSEND, L., HOFER, A.R., HANICK, S.L. and K. BRUNETTI, 2016. Identifying Threshold Concepts for Information Literacy: A Delphi Study. </a:t>
            </a:r>
            <a:r>
              <a:rPr lang="en-US" i="1" dirty="0"/>
              <a:t>Communication in Information Literacy</a:t>
            </a:r>
            <a:r>
              <a:rPr lang="en-US" dirty="0"/>
              <a:t>, Vol. 10. (1), 23–49. Available from: </a:t>
            </a:r>
            <a:r>
              <a:rPr lang="en-US" dirty="0">
                <a:hlinkClick r:id="rId2"/>
              </a:rPr>
              <a:t>https://doi.org/10.15760/comminfolit.2016.10.1.13</a:t>
            </a:r>
            <a:r>
              <a:rPr lang="en-US" dirty="0"/>
              <a:t>.</a:t>
            </a:r>
            <a:endParaRPr lang="sk-SK" dirty="0"/>
          </a:p>
          <a:p>
            <a:pPr>
              <a:lnSpc>
                <a:spcPct val="120000"/>
              </a:lnSpc>
            </a:pPr>
            <a:r>
              <a:rPr lang="en-US" dirty="0"/>
              <a:t>TUANA, N., 2007. Conceptualizing Moral Literacy. In: </a:t>
            </a:r>
            <a:r>
              <a:rPr lang="en-US" i="1" dirty="0"/>
              <a:t>Journal of Educational Administration</a:t>
            </a:r>
            <a:r>
              <a:rPr lang="en-US" dirty="0"/>
              <a:t>. Vol.45, (4), 364–378. Available from: </a:t>
            </a:r>
            <a:r>
              <a:rPr lang="en-US" dirty="0">
                <a:hlinkClick r:id="rId3"/>
              </a:rPr>
              <a:t>http://site.ebrary.com/lib/uniba/reader.action?docID=10196373</a:t>
            </a:r>
            <a:r>
              <a:rPr lang="en-US" dirty="0"/>
              <a:t>.</a:t>
            </a:r>
            <a:endParaRPr lang="sk-SK" dirty="0"/>
          </a:p>
          <a:p>
            <a:pPr>
              <a:lnSpc>
                <a:spcPct val="120000"/>
              </a:lnSpc>
            </a:pPr>
            <a:r>
              <a:rPr lang="en-US" dirty="0"/>
              <a:t>WALTON, G., POINTON, M., BARKER, J., TURNER, M. and A. Wilkinson, 2021. Information discernment and the psychophysiological effects of misinformation. </a:t>
            </a:r>
            <a:r>
              <a:rPr lang="en-US" i="1" dirty="0"/>
              <a:t>Global Knowledge, Memory and Communication</a:t>
            </a:r>
            <a:r>
              <a:rPr lang="en-US" dirty="0"/>
              <a:t>.</a:t>
            </a:r>
            <a:endParaRPr lang="sk-SK" dirty="0"/>
          </a:p>
          <a:p>
            <a:pPr>
              <a:lnSpc>
                <a:spcPct val="120000"/>
              </a:lnSpc>
            </a:pPr>
            <a:r>
              <a:rPr lang="en-US" dirty="0"/>
              <a:t>WHITWORTH, A., 2020</a:t>
            </a:r>
            <a:r>
              <a:rPr lang="en-US" i="1" dirty="0"/>
              <a:t>. Mapping Information Landscapes. New methods for exploring, development and teaching of information literacy</a:t>
            </a:r>
            <a:r>
              <a:rPr lang="en-US" dirty="0"/>
              <a:t>. London: Facet 2020. 201 s.</a:t>
            </a:r>
            <a:endParaRPr lang="sk-SK" dirty="0"/>
          </a:p>
          <a:p>
            <a:pPr>
              <a:lnSpc>
                <a:spcPct val="120000"/>
              </a:lnSpc>
            </a:pPr>
            <a:r>
              <a:rPr lang="en-US" dirty="0"/>
              <a:t>ZINS, Ch., 2007. Conceptual Approaches for Defining Data, Information, and Knowledge. In JASIST, vol. 57, No. 4, 479–483. Available from: DOI: 10.1002/asi.20508.</a:t>
            </a:r>
            <a:r>
              <a:rPr lang="sk-SK" dirty="0"/>
              <a:t> </a:t>
            </a:r>
            <a:r>
              <a:rPr lang="en-US" dirty="0"/>
              <a:t>ISSN 2514-9342.</a:t>
            </a:r>
            <a:endParaRPr lang="sk-SK" dirty="0"/>
          </a:p>
          <a:p>
            <a:endParaRPr lang="sk-SK" dirty="0"/>
          </a:p>
        </p:txBody>
      </p:sp>
    </p:spTree>
    <p:extLst>
      <p:ext uri="{BB962C8B-B14F-4D97-AF65-F5344CB8AC3E}">
        <p14:creationId xmlns:p14="http://schemas.microsoft.com/office/powerpoint/2010/main" val="255340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7B5F0-B542-4693-B9D4-2A4FFECDDAC0}"/>
              </a:ext>
            </a:extLst>
          </p:cNvPr>
          <p:cNvSpPr>
            <a:spLocks noGrp="1"/>
          </p:cNvSpPr>
          <p:nvPr>
            <p:ph type="title"/>
          </p:nvPr>
        </p:nvSpPr>
        <p:spPr/>
        <p:txBody>
          <a:bodyPr/>
          <a:lstStyle/>
          <a:p>
            <a:r>
              <a:rPr lang="sk-SK" dirty="0" err="1"/>
              <a:t>Information</a:t>
            </a:r>
            <a:r>
              <a:rPr lang="sk-SK" dirty="0"/>
              <a:t> </a:t>
            </a:r>
            <a:r>
              <a:rPr lang="sk-SK" dirty="0" err="1"/>
              <a:t>ethics</a:t>
            </a:r>
            <a:endParaRPr lang="sk-SK" dirty="0"/>
          </a:p>
        </p:txBody>
      </p:sp>
      <p:sp>
        <p:nvSpPr>
          <p:cNvPr id="3" name="Zástupný objekt pre obsah 2">
            <a:extLst>
              <a:ext uri="{FF2B5EF4-FFF2-40B4-BE49-F238E27FC236}">
                <a16:creationId xmlns:a16="http://schemas.microsoft.com/office/drawing/2014/main" id="{68A2C04A-DAEB-4533-B0BB-0C0B55DFA868}"/>
              </a:ext>
            </a:extLst>
          </p:cNvPr>
          <p:cNvSpPr>
            <a:spLocks noGrp="1"/>
          </p:cNvSpPr>
          <p:nvPr>
            <p:ph idx="1"/>
          </p:nvPr>
        </p:nvSpPr>
        <p:spPr/>
        <p:txBody>
          <a:bodyPr>
            <a:normAutofit fontScale="85000" lnSpcReduction="10000"/>
          </a:bodyPr>
          <a:lstStyle/>
          <a:p>
            <a:r>
              <a:rPr lang="sk-SK" b="1" dirty="0"/>
              <a:t>A </a:t>
            </a:r>
            <a:r>
              <a:rPr lang="sk-SK" b="1" dirty="0" err="1"/>
              <a:t>transdisciplinary</a:t>
            </a:r>
            <a:r>
              <a:rPr lang="sk-SK" b="1" dirty="0"/>
              <a:t> </a:t>
            </a:r>
            <a:r>
              <a:rPr lang="sk-SK" b="1" dirty="0" err="1"/>
              <a:t>area</a:t>
            </a:r>
            <a:r>
              <a:rPr lang="sk-SK" b="1" dirty="0"/>
              <a:t> of </a:t>
            </a:r>
            <a:r>
              <a:rPr lang="sk-SK" b="1" dirty="0" err="1"/>
              <a:t>information</a:t>
            </a:r>
            <a:r>
              <a:rPr lang="sk-SK" b="1" dirty="0"/>
              <a:t> </a:t>
            </a:r>
            <a:r>
              <a:rPr lang="sk-SK" b="1" dirty="0" err="1"/>
              <a:t>science</a:t>
            </a:r>
            <a:r>
              <a:rPr lang="sk-SK" dirty="0"/>
              <a:t>, </a:t>
            </a:r>
            <a:r>
              <a:rPr lang="sk-SK" dirty="0" err="1"/>
              <a:t>based</a:t>
            </a:r>
            <a:r>
              <a:rPr lang="sk-SK" dirty="0"/>
              <a:t> on </a:t>
            </a:r>
            <a:r>
              <a:rPr lang="sk-SK" dirty="0" err="1"/>
              <a:t>the</a:t>
            </a:r>
            <a:r>
              <a:rPr lang="sk-SK" dirty="0"/>
              <a:t> </a:t>
            </a:r>
            <a:r>
              <a:rPr lang="sk-SK" dirty="0" err="1"/>
              <a:t>use</a:t>
            </a:r>
            <a:r>
              <a:rPr lang="sk-SK" dirty="0"/>
              <a:t> of </a:t>
            </a:r>
            <a:r>
              <a:rPr lang="sk-SK" dirty="0" err="1"/>
              <a:t>philosophical</a:t>
            </a:r>
            <a:r>
              <a:rPr lang="sk-SK" dirty="0"/>
              <a:t> </a:t>
            </a:r>
            <a:r>
              <a:rPr lang="sk-SK" dirty="0" err="1"/>
              <a:t>ethics</a:t>
            </a:r>
            <a:r>
              <a:rPr lang="sk-SK" dirty="0"/>
              <a:t>, </a:t>
            </a:r>
            <a:r>
              <a:rPr lang="sk-SK" dirty="0" err="1"/>
              <a:t>information</a:t>
            </a:r>
            <a:r>
              <a:rPr lang="sk-SK" dirty="0"/>
              <a:t> </a:t>
            </a:r>
            <a:r>
              <a:rPr lang="sk-SK" dirty="0" err="1"/>
              <a:t>technologies</a:t>
            </a:r>
            <a:r>
              <a:rPr lang="sk-SK" dirty="0"/>
              <a:t>, </a:t>
            </a:r>
            <a:r>
              <a:rPr lang="sk-SK" dirty="0" err="1"/>
              <a:t>media</a:t>
            </a:r>
            <a:r>
              <a:rPr lang="sk-SK" dirty="0"/>
              <a:t> etc., </a:t>
            </a:r>
            <a:r>
              <a:rPr lang="sk-SK" dirty="0" err="1"/>
              <a:t>focus</a:t>
            </a:r>
            <a:r>
              <a:rPr lang="sk-SK" dirty="0"/>
              <a:t>: </a:t>
            </a:r>
            <a:r>
              <a:rPr lang="sk-SK" dirty="0" err="1"/>
              <a:t>values</a:t>
            </a:r>
            <a:r>
              <a:rPr lang="sk-SK" dirty="0"/>
              <a:t> of </a:t>
            </a:r>
            <a:r>
              <a:rPr lang="sk-SK" dirty="0" err="1"/>
              <a:t>information</a:t>
            </a:r>
            <a:r>
              <a:rPr lang="sk-SK" dirty="0"/>
              <a:t>, </a:t>
            </a:r>
            <a:r>
              <a:rPr lang="sk-SK" dirty="0" err="1"/>
              <a:t>access</a:t>
            </a:r>
            <a:r>
              <a:rPr lang="sk-SK" dirty="0"/>
              <a:t>, </a:t>
            </a:r>
            <a:r>
              <a:rPr lang="sk-SK" dirty="0" err="1"/>
              <a:t>property</a:t>
            </a:r>
            <a:r>
              <a:rPr lang="sk-SK" dirty="0"/>
              <a:t>, </a:t>
            </a:r>
            <a:r>
              <a:rPr lang="sk-SK" dirty="0" err="1"/>
              <a:t>privacy</a:t>
            </a:r>
            <a:r>
              <a:rPr lang="sk-SK" dirty="0"/>
              <a:t>, </a:t>
            </a:r>
            <a:r>
              <a:rPr lang="sk-SK" dirty="0" err="1"/>
              <a:t>accuracy</a:t>
            </a:r>
            <a:r>
              <a:rPr lang="sk-SK" dirty="0"/>
              <a:t>, </a:t>
            </a:r>
            <a:r>
              <a:rPr lang="sk-SK" dirty="0" err="1"/>
              <a:t>communication</a:t>
            </a:r>
            <a:endParaRPr lang="sk-SK" dirty="0"/>
          </a:p>
          <a:p>
            <a:pPr lvl="1"/>
            <a:r>
              <a:rPr lang="sk-SK" dirty="0" err="1"/>
              <a:t>Ethical</a:t>
            </a:r>
            <a:r>
              <a:rPr lang="sk-SK" dirty="0"/>
              <a:t> </a:t>
            </a:r>
            <a:r>
              <a:rPr lang="sk-SK" dirty="0" err="1"/>
              <a:t>models</a:t>
            </a:r>
            <a:r>
              <a:rPr lang="sk-SK" dirty="0"/>
              <a:t> and </a:t>
            </a:r>
            <a:r>
              <a:rPr lang="sk-SK" dirty="0" err="1"/>
              <a:t>concepts</a:t>
            </a:r>
            <a:r>
              <a:rPr lang="sk-SK" dirty="0"/>
              <a:t>: L. </a:t>
            </a:r>
            <a:r>
              <a:rPr lang="sk-SK" dirty="0" err="1"/>
              <a:t>Floridi</a:t>
            </a:r>
            <a:r>
              <a:rPr lang="sk-SK" dirty="0"/>
              <a:t> (2013), R. </a:t>
            </a:r>
            <a:r>
              <a:rPr lang="sk-SK" dirty="0" err="1"/>
              <a:t>Capurro</a:t>
            </a:r>
            <a:r>
              <a:rPr lang="sk-SK" dirty="0"/>
              <a:t> (2019) etc.</a:t>
            </a:r>
          </a:p>
          <a:p>
            <a:pPr lvl="1"/>
            <a:r>
              <a:rPr lang="sk-SK" b="1" dirty="0"/>
              <a:t>A </a:t>
            </a:r>
            <a:r>
              <a:rPr lang="sk-SK" b="1" dirty="0" err="1"/>
              <a:t>system</a:t>
            </a:r>
            <a:r>
              <a:rPr lang="sk-SK" b="1" dirty="0"/>
              <a:t> of </a:t>
            </a:r>
            <a:r>
              <a:rPr lang="sk-SK" b="1" dirty="0" err="1"/>
              <a:t>moral</a:t>
            </a:r>
            <a:r>
              <a:rPr lang="sk-SK" b="1" dirty="0"/>
              <a:t> </a:t>
            </a:r>
            <a:r>
              <a:rPr lang="sk-SK" b="1" dirty="0" err="1"/>
              <a:t>values</a:t>
            </a:r>
            <a:r>
              <a:rPr lang="sk-SK" b="1" dirty="0"/>
              <a:t> in </a:t>
            </a:r>
            <a:r>
              <a:rPr lang="sk-SK" b="1" dirty="0" err="1"/>
              <a:t>the</a:t>
            </a:r>
            <a:r>
              <a:rPr lang="sk-SK" b="1" dirty="0"/>
              <a:t> </a:t>
            </a:r>
            <a:r>
              <a:rPr lang="sk-SK" b="1" dirty="0" err="1"/>
              <a:t>context</a:t>
            </a:r>
            <a:r>
              <a:rPr lang="sk-SK" b="1" dirty="0"/>
              <a:t> of </a:t>
            </a:r>
            <a:r>
              <a:rPr lang="sk-SK" b="1" dirty="0" err="1"/>
              <a:t>human</a:t>
            </a:r>
            <a:r>
              <a:rPr lang="sk-SK" b="1" dirty="0"/>
              <a:t> </a:t>
            </a:r>
            <a:r>
              <a:rPr lang="sk-SK" b="1" dirty="0" err="1"/>
              <a:t>information</a:t>
            </a:r>
            <a:r>
              <a:rPr lang="sk-SK" b="1" dirty="0"/>
              <a:t> </a:t>
            </a:r>
            <a:r>
              <a:rPr lang="sk-SK" b="1" dirty="0" err="1"/>
              <a:t>interactions</a:t>
            </a:r>
            <a:endParaRPr lang="sk-SK" b="1" dirty="0"/>
          </a:p>
          <a:p>
            <a:pPr lvl="1"/>
            <a:r>
              <a:rPr lang="sk-SK" dirty="0" err="1"/>
              <a:t>Structure</a:t>
            </a:r>
            <a:r>
              <a:rPr lang="sk-SK" dirty="0"/>
              <a:t>: </a:t>
            </a:r>
            <a:r>
              <a:rPr lang="sk-SK" dirty="0" err="1"/>
              <a:t>virtue</a:t>
            </a:r>
            <a:r>
              <a:rPr lang="sk-SK" dirty="0"/>
              <a:t> </a:t>
            </a:r>
            <a:r>
              <a:rPr lang="sk-SK" dirty="0" err="1"/>
              <a:t>ethics</a:t>
            </a:r>
            <a:r>
              <a:rPr lang="sk-SK" dirty="0"/>
              <a:t>, </a:t>
            </a:r>
            <a:r>
              <a:rPr lang="sk-SK" dirty="0" err="1"/>
              <a:t>ethics</a:t>
            </a:r>
            <a:r>
              <a:rPr lang="sk-SK" dirty="0"/>
              <a:t> of </a:t>
            </a:r>
            <a:r>
              <a:rPr lang="sk-SK" dirty="0" err="1"/>
              <a:t>consequentialism</a:t>
            </a:r>
            <a:r>
              <a:rPr lang="sk-SK" dirty="0"/>
              <a:t>, </a:t>
            </a:r>
            <a:r>
              <a:rPr lang="sk-SK" dirty="0" err="1"/>
              <a:t>ethics</a:t>
            </a:r>
            <a:r>
              <a:rPr lang="sk-SK" dirty="0"/>
              <a:t> of </a:t>
            </a:r>
            <a:r>
              <a:rPr lang="sk-SK" dirty="0" err="1"/>
              <a:t>utilitarism</a:t>
            </a:r>
            <a:r>
              <a:rPr lang="sk-SK" dirty="0"/>
              <a:t>, </a:t>
            </a:r>
            <a:r>
              <a:rPr lang="sk-SK" dirty="0" err="1"/>
              <a:t>ethics</a:t>
            </a:r>
            <a:r>
              <a:rPr lang="sk-SK" dirty="0"/>
              <a:t> of </a:t>
            </a:r>
            <a:r>
              <a:rPr lang="sk-SK" dirty="0" err="1"/>
              <a:t>caring</a:t>
            </a:r>
            <a:r>
              <a:rPr lang="sk-SK" dirty="0"/>
              <a:t> </a:t>
            </a:r>
            <a:r>
              <a:rPr lang="sk-SK" dirty="0" err="1"/>
              <a:t>about</a:t>
            </a:r>
            <a:r>
              <a:rPr lang="sk-SK" dirty="0"/>
              <a:t> </a:t>
            </a:r>
            <a:r>
              <a:rPr lang="sk-SK" dirty="0" err="1"/>
              <a:t>the</a:t>
            </a:r>
            <a:r>
              <a:rPr lang="sk-SK" dirty="0"/>
              <a:t> </a:t>
            </a:r>
            <a:r>
              <a:rPr lang="sk-SK" dirty="0" err="1"/>
              <a:t>information</a:t>
            </a:r>
            <a:r>
              <a:rPr lang="sk-SK" dirty="0"/>
              <a:t> </a:t>
            </a:r>
            <a:r>
              <a:rPr lang="sk-SK" dirty="0" err="1"/>
              <a:t>environment</a:t>
            </a:r>
            <a:endParaRPr lang="sk-SK" dirty="0"/>
          </a:p>
          <a:p>
            <a:pPr lvl="2"/>
            <a:r>
              <a:rPr lang="sk-SK" dirty="0" err="1"/>
              <a:t>Critical</a:t>
            </a:r>
            <a:r>
              <a:rPr lang="sk-SK" dirty="0"/>
              <a:t> </a:t>
            </a:r>
            <a:r>
              <a:rPr lang="sk-SK" dirty="0" err="1"/>
              <a:t>reflection</a:t>
            </a:r>
            <a:r>
              <a:rPr lang="sk-SK" dirty="0"/>
              <a:t> and </a:t>
            </a:r>
            <a:r>
              <a:rPr lang="sk-SK" dirty="0" err="1"/>
              <a:t>empirical</a:t>
            </a:r>
            <a:r>
              <a:rPr lang="sk-SK" dirty="0"/>
              <a:t> </a:t>
            </a:r>
            <a:r>
              <a:rPr lang="sk-SK" dirty="0" err="1"/>
              <a:t>studies</a:t>
            </a:r>
            <a:r>
              <a:rPr lang="sk-SK" dirty="0"/>
              <a:t>, </a:t>
            </a:r>
            <a:r>
              <a:rPr lang="sk-SK" dirty="0" err="1"/>
              <a:t>analytical</a:t>
            </a:r>
            <a:r>
              <a:rPr lang="sk-SK" dirty="0"/>
              <a:t> and </a:t>
            </a:r>
            <a:r>
              <a:rPr lang="sk-SK" dirty="0" err="1"/>
              <a:t>normative</a:t>
            </a:r>
            <a:r>
              <a:rPr lang="sk-SK" dirty="0"/>
              <a:t> </a:t>
            </a:r>
            <a:r>
              <a:rPr lang="sk-SK" dirty="0" err="1"/>
              <a:t>frameworks</a:t>
            </a:r>
            <a:endParaRPr lang="sk-SK" dirty="0"/>
          </a:p>
          <a:p>
            <a:endParaRPr lang="sk-SK" dirty="0"/>
          </a:p>
        </p:txBody>
      </p:sp>
    </p:spTree>
    <p:extLst>
      <p:ext uri="{BB962C8B-B14F-4D97-AF65-F5344CB8AC3E}">
        <p14:creationId xmlns:p14="http://schemas.microsoft.com/office/powerpoint/2010/main" val="1344778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B0720-0E48-43AE-A0B1-75443C7E3E58}"/>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6E0A9DDC-981D-4BEC-8586-71F54C65CDDD}"/>
              </a:ext>
            </a:extLst>
          </p:cNvPr>
          <p:cNvSpPr>
            <a:spLocks noGrp="1"/>
          </p:cNvSpPr>
          <p:nvPr>
            <p:ph idx="1"/>
          </p:nvPr>
        </p:nvSpPr>
        <p:spPr/>
        <p:txBody>
          <a:bodyPr>
            <a:normAutofit fontScale="40000" lnSpcReduction="20000"/>
          </a:bodyPr>
          <a:lstStyle/>
          <a:p>
            <a:pPr>
              <a:lnSpc>
                <a:spcPct val="120000"/>
              </a:lnSpc>
            </a:pPr>
            <a:r>
              <a:rPr lang="en-US" sz="3400" dirty="0"/>
              <a:t>ACRL, 2016. </a:t>
            </a:r>
            <a:r>
              <a:rPr lang="en-US" sz="3400" i="1" dirty="0"/>
              <a:t>Framework for Information Literacy for Higher Education. </a:t>
            </a:r>
            <a:r>
              <a:rPr lang="en-US" sz="3400" dirty="0"/>
              <a:t>In: American Library Association. 1</a:t>
            </a:r>
            <a:r>
              <a:rPr lang="en-US" sz="3400" i="1" dirty="0"/>
              <a:t>996–2019</a:t>
            </a:r>
            <a:r>
              <a:rPr lang="en-US" sz="3400" dirty="0"/>
              <a:t>. [online]. Association of College and Research Libraries [cit. 2022-07-11]. Available from: </a:t>
            </a:r>
            <a:r>
              <a:rPr lang="en-US" sz="3400" dirty="0">
                <a:hlinkClick r:id="rId2"/>
              </a:rPr>
              <a:t>http://www.ala.org/acrl/standards/ilframework</a:t>
            </a:r>
            <a:endParaRPr lang="sk-SK" sz="3400" dirty="0"/>
          </a:p>
          <a:p>
            <a:pPr>
              <a:lnSpc>
                <a:spcPct val="120000"/>
              </a:lnSpc>
            </a:pPr>
            <a:r>
              <a:rPr lang="tr-TR" sz="3400" dirty="0">
                <a:latin typeface="Times New Roman" panose="02020603050405020304" pitchFamily="18" charset="0"/>
                <a:cs typeface="Times New Roman" panose="02020603050405020304" pitchFamily="18" charset="0"/>
              </a:rPr>
              <a:t>B</a:t>
            </a:r>
            <a:r>
              <a:rPr lang="sk-SK" sz="3400" dirty="0">
                <a:latin typeface="Times New Roman" panose="02020603050405020304" pitchFamily="18" charset="0"/>
                <a:cs typeface="Times New Roman" panose="02020603050405020304" pitchFamily="18" charset="0"/>
              </a:rPr>
              <a:t>RUCE</a:t>
            </a:r>
            <a:r>
              <a:rPr lang="tr-TR" sz="3400" dirty="0">
                <a:latin typeface="Times New Roman" panose="02020603050405020304" pitchFamily="18" charset="0"/>
                <a:cs typeface="Times New Roman" panose="02020603050405020304" pitchFamily="18" charset="0"/>
              </a:rPr>
              <a:t>, Ch. (2016). Information Literacy Research: Dimensions of the Emerging Collective Consciousness, Australian Academic &amp; Research Libraries, 47:4, 220-238, DOI: </a:t>
            </a:r>
            <a:r>
              <a:rPr lang="tr-TR" sz="3400" u="sng" dirty="0">
                <a:latin typeface="Times New Roman" panose="02020603050405020304" pitchFamily="18" charset="0"/>
                <a:cs typeface="Times New Roman" panose="02020603050405020304" pitchFamily="18" charset="0"/>
                <a:hlinkClick r:id="rId3"/>
              </a:rPr>
              <a:t>10.1080/00048623.2016.1253423</a:t>
            </a:r>
            <a:endParaRPr lang="sk-SK" sz="3400" u="sng" dirty="0">
              <a:latin typeface="Times New Roman" panose="02020603050405020304" pitchFamily="18" charset="0"/>
              <a:cs typeface="Times New Roman" panose="02020603050405020304" pitchFamily="18" charset="0"/>
            </a:endParaRPr>
          </a:p>
          <a:p>
            <a:pPr>
              <a:lnSpc>
                <a:spcPct val="120000"/>
              </a:lnSpc>
            </a:pPr>
            <a:r>
              <a:rPr lang="en-GB" sz="3400" dirty="0">
                <a:latin typeface="Times New Roman" panose="02020603050405020304" pitchFamily="18" charset="0"/>
                <a:cs typeface="Times New Roman" panose="02020603050405020304" pitchFamily="18" charset="0"/>
              </a:rPr>
              <a:t>B</a:t>
            </a:r>
            <a:r>
              <a:rPr lang="sk-SK" sz="3400" dirty="0">
                <a:latin typeface="Times New Roman" panose="02020603050405020304" pitchFamily="18" charset="0"/>
                <a:cs typeface="Times New Roman" panose="02020603050405020304" pitchFamily="18" charset="0"/>
              </a:rPr>
              <a:t>RUCE</a:t>
            </a:r>
            <a:r>
              <a:rPr lang="en-GB" sz="3400" dirty="0">
                <a:latin typeface="Times New Roman" panose="02020603050405020304" pitchFamily="18" charset="0"/>
                <a:cs typeface="Times New Roman" panose="02020603050405020304" pitchFamily="18" charset="0"/>
              </a:rPr>
              <a:t>, C., Sommerville, M., </a:t>
            </a:r>
            <a:r>
              <a:rPr lang="en-GB" sz="3400" dirty="0" err="1">
                <a:latin typeface="Times New Roman" panose="02020603050405020304" pitchFamily="18" charset="0"/>
                <a:cs typeface="Times New Roman" panose="02020603050405020304" pitchFamily="18" charset="0"/>
              </a:rPr>
              <a:t>Stoodley</a:t>
            </a:r>
            <a:r>
              <a:rPr lang="en-GB" sz="3400" dirty="0">
                <a:latin typeface="Times New Roman" panose="02020603050405020304" pitchFamily="18" charset="0"/>
                <a:cs typeface="Times New Roman" panose="02020603050405020304" pitchFamily="18" charset="0"/>
              </a:rPr>
              <a:t>, I. Partridge, H. (2013). Diversifying Information   Literacy Research: An Informed Learning Perspective. In: Hepworth, M., Walton, G. (eds.).  </a:t>
            </a:r>
            <a:r>
              <a:rPr lang="en-GB" sz="3400" i="1" dirty="0">
                <a:latin typeface="Times New Roman" panose="02020603050405020304" pitchFamily="18" charset="0"/>
                <a:cs typeface="Times New Roman" panose="02020603050405020304" pitchFamily="18" charset="0"/>
              </a:rPr>
              <a:t>Developing People´s Information Capabilities: Fostering Information Literacy in  Educational, Workplace and Community Contexts</a:t>
            </a:r>
            <a:r>
              <a:rPr lang="en-GB" sz="3400" dirty="0">
                <a:latin typeface="Times New Roman" panose="02020603050405020304" pitchFamily="18" charset="0"/>
                <a:cs typeface="Times New Roman" panose="02020603050405020304" pitchFamily="18" charset="0"/>
              </a:rPr>
              <a:t>, 223-440. Emerald, London.</a:t>
            </a:r>
            <a:endParaRPr lang="sk-SK" sz="3400" dirty="0">
              <a:latin typeface="Times New Roman" panose="02020603050405020304" pitchFamily="18" charset="0"/>
              <a:cs typeface="Times New Roman" panose="02020603050405020304" pitchFamily="18" charset="0"/>
            </a:endParaRPr>
          </a:p>
          <a:p>
            <a:pPr>
              <a:lnSpc>
                <a:spcPct val="120000"/>
              </a:lnSpc>
            </a:pPr>
            <a:r>
              <a:rPr lang="sk-SK" sz="3600" dirty="0">
                <a:latin typeface="Times New Roman" panose="02020603050405020304" pitchFamily="18" charset="0"/>
                <a:cs typeface="Times New Roman" panose="02020603050405020304" pitchFamily="18" charset="0"/>
              </a:rPr>
              <a:t>CAPURRO, R. (2005). </a:t>
            </a:r>
            <a:r>
              <a:rPr lang="de-DE" sz="3600" dirty="0">
                <a:latin typeface="Times New Roman" panose="02020603050405020304" pitchFamily="18" charset="0"/>
                <a:cs typeface="Times New Roman" panose="02020603050405020304" pitchFamily="18" charset="0"/>
              </a:rPr>
              <a:t>Information </a:t>
            </a:r>
            <a:r>
              <a:rPr lang="de-DE" sz="3600" dirty="0" err="1">
                <a:latin typeface="Times New Roman" panose="02020603050405020304" pitchFamily="18" charset="0"/>
                <a:cs typeface="Times New Roman" panose="02020603050405020304" pitchFamily="18" charset="0"/>
              </a:rPr>
              <a:t>Ethics</a:t>
            </a:r>
            <a:r>
              <a:rPr lang="de-DE" sz="3600" dirty="0">
                <a:latin typeface="Times New Roman" panose="02020603050405020304" pitchFamily="18" charset="0"/>
                <a:cs typeface="Times New Roman" panose="02020603050405020304" pitchFamily="18" charset="0"/>
              </a:rPr>
              <a:t>. In: </a:t>
            </a:r>
            <a:r>
              <a:rPr lang="de-DE" sz="3600" i="1" dirty="0">
                <a:latin typeface="Times New Roman" panose="02020603050405020304" pitchFamily="18" charset="0"/>
                <a:cs typeface="Times New Roman" panose="02020603050405020304" pitchFamily="18" charset="0"/>
              </a:rPr>
              <a:t>CSI Communications</a:t>
            </a:r>
            <a:r>
              <a:rPr lang="de-DE" sz="3600" dirty="0">
                <a:latin typeface="Times New Roman" panose="02020603050405020304" pitchFamily="18" charset="0"/>
                <a:cs typeface="Times New Roman" panose="02020603050405020304" pitchFamily="18" charset="0"/>
              </a:rPr>
              <a:t>, 2005, 7-10.</a:t>
            </a:r>
            <a:endParaRPr lang="sk-SK" sz="3600" dirty="0">
              <a:latin typeface="Times New Roman" panose="02020603050405020304" pitchFamily="18" charset="0"/>
              <a:cs typeface="Times New Roman" panose="02020603050405020304" pitchFamily="18" charset="0"/>
            </a:endParaRPr>
          </a:p>
          <a:p>
            <a:pPr>
              <a:lnSpc>
                <a:spcPct val="120000"/>
              </a:lnSpc>
            </a:pPr>
            <a:r>
              <a:rPr lang="en-US" sz="3400" dirty="0"/>
              <a:t>FORSTER, M., 2013. Information literacy as a facilitator of ethical practice in the professions. </a:t>
            </a:r>
            <a:r>
              <a:rPr lang="en-US" sz="3400" i="1" dirty="0"/>
              <a:t>Journal of Information Literacy</a:t>
            </a:r>
            <a:r>
              <a:rPr lang="en-US" sz="3400" dirty="0"/>
              <a:t>, 7, (1), 18–29. [cit. 2022-07-24]. Available from: </a:t>
            </a:r>
            <a:r>
              <a:rPr lang="en-US" sz="3400" dirty="0">
                <a:hlinkClick r:id="rId4"/>
              </a:rPr>
              <a:t>http://dx.doi.org/10.11645/7.1.1783</a:t>
            </a:r>
            <a:r>
              <a:rPr lang="en-US" sz="3400" dirty="0"/>
              <a:t>.</a:t>
            </a:r>
            <a:endParaRPr lang="sk-SK" sz="3400" dirty="0"/>
          </a:p>
          <a:p>
            <a:pPr>
              <a:lnSpc>
                <a:spcPct val="120000"/>
              </a:lnSpc>
            </a:pPr>
            <a:r>
              <a:rPr lang="en-US" sz="3400" dirty="0"/>
              <a:t>FORSTER, M., 2017 (ed.). </a:t>
            </a:r>
            <a:r>
              <a:rPr lang="en-US" sz="3400" i="1" dirty="0"/>
              <a:t>Information Literacy in the Workplace</a:t>
            </a:r>
            <a:r>
              <a:rPr lang="en-US" sz="3400" dirty="0"/>
              <a:t>. London: Facet 2017. 189 s. ISBN 978-1-78330-132-4.</a:t>
            </a:r>
            <a:endParaRPr lang="sk-SK" sz="3400" dirty="0"/>
          </a:p>
          <a:p>
            <a:pPr>
              <a:lnSpc>
                <a:spcPct val="120000"/>
              </a:lnSpc>
            </a:pPr>
            <a:r>
              <a:rPr lang="en-US" sz="3400" i="1" dirty="0"/>
              <a:t>FOUNDATIONS of Information Ethics</a:t>
            </a:r>
            <a:r>
              <a:rPr lang="en-US" sz="3400" dirty="0"/>
              <a:t>. (2019). Ed. By J. T.F. Burgess, E.J.M. Knox. London: ALA, Facet 2019. 156 A.</a:t>
            </a:r>
            <a:endParaRPr lang="sk-SK" sz="3400" dirty="0"/>
          </a:p>
          <a:p>
            <a:pPr>
              <a:lnSpc>
                <a:spcPct val="120000"/>
              </a:lnSpc>
            </a:pPr>
            <a:r>
              <a:rPr lang="en-US" sz="3400" dirty="0"/>
              <a:t> FRIEDMAN, B. a N.G </a:t>
            </a:r>
            <a:r>
              <a:rPr lang="en-US" sz="3400" dirty="0" err="1"/>
              <a:t>Freier</a:t>
            </a:r>
            <a:r>
              <a:rPr lang="en-US" sz="3400" dirty="0"/>
              <a:t>, 2005. Value Sensitive design. In: Fisher et al (eds.). </a:t>
            </a:r>
            <a:r>
              <a:rPr lang="en-US" sz="3400" i="1" dirty="0"/>
              <a:t>Theories of Information Behavior</a:t>
            </a:r>
            <a:r>
              <a:rPr lang="en-US" sz="3400" dirty="0"/>
              <a:t>. Medford: Information Today, 2005, 368-272.</a:t>
            </a:r>
            <a:endParaRPr lang="sk-SK" sz="3400" dirty="0"/>
          </a:p>
          <a:p>
            <a:endParaRPr lang="sk-SK" dirty="0"/>
          </a:p>
        </p:txBody>
      </p:sp>
    </p:spTree>
    <p:extLst>
      <p:ext uri="{BB962C8B-B14F-4D97-AF65-F5344CB8AC3E}">
        <p14:creationId xmlns:p14="http://schemas.microsoft.com/office/powerpoint/2010/main" val="2741250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72A875-422B-4C66-A112-CE7BB06C481C}"/>
              </a:ext>
            </a:extLst>
          </p:cNvPr>
          <p:cNvSpPr>
            <a:spLocks noGrp="1"/>
          </p:cNvSpPr>
          <p:nvPr>
            <p:ph type="title"/>
          </p:nvPr>
        </p:nvSpPr>
        <p:spPr/>
        <p:txBody>
          <a:bodyPr/>
          <a:lstStyle/>
          <a:p>
            <a:r>
              <a:rPr lang="sk-SK" dirty="0" err="1"/>
              <a:t>References</a:t>
            </a:r>
            <a:endParaRPr lang="sk-SK" dirty="0"/>
          </a:p>
        </p:txBody>
      </p:sp>
      <p:sp>
        <p:nvSpPr>
          <p:cNvPr id="3" name="Zástupný objekt pre obsah 2">
            <a:extLst>
              <a:ext uri="{FF2B5EF4-FFF2-40B4-BE49-F238E27FC236}">
                <a16:creationId xmlns:a16="http://schemas.microsoft.com/office/drawing/2014/main" id="{CA7C74D5-507E-4196-BCE3-5F2F8A4FD06C}"/>
              </a:ext>
            </a:extLst>
          </p:cNvPr>
          <p:cNvSpPr>
            <a:spLocks noGrp="1"/>
          </p:cNvSpPr>
          <p:nvPr>
            <p:ph idx="1"/>
          </p:nvPr>
        </p:nvSpPr>
        <p:spPr/>
        <p:txBody>
          <a:bodyPr>
            <a:noAutofit/>
          </a:bodyPr>
          <a:lstStyle/>
          <a:p>
            <a:pPr lvl="0">
              <a:lnSpc>
                <a:spcPct val="120000"/>
              </a:lnSpc>
            </a:pPr>
            <a:r>
              <a:rPr lang="sk-SK" sz="1400" dirty="0"/>
              <a:t>FALLIS, D., 2015. </a:t>
            </a:r>
            <a:r>
              <a:rPr lang="sk-SK" sz="1400" dirty="0" err="1"/>
              <a:t>What</a:t>
            </a:r>
            <a:r>
              <a:rPr lang="sk-SK" sz="1400" dirty="0"/>
              <a:t> </a:t>
            </a:r>
            <a:r>
              <a:rPr lang="sk-SK" sz="1400" dirty="0" err="1"/>
              <a:t>is</a:t>
            </a:r>
            <a:r>
              <a:rPr lang="sk-SK" sz="1400" dirty="0"/>
              <a:t> </a:t>
            </a:r>
            <a:r>
              <a:rPr lang="sk-SK" sz="1400" dirty="0" err="1"/>
              <a:t>Disinformation</a:t>
            </a:r>
            <a:r>
              <a:rPr lang="sk-SK" sz="1400" dirty="0"/>
              <a:t>? In: </a:t>
            </a:r>
            <a:r>
              <a:rPr lang="sk-SK" sz="1400" i="1" dirty="0" err="1"/>
              <a:t>Library</a:t>
            </a:r>
            <a:r>
              <a:rPr lang="sk-SK" sz="1400" i="1" dirty="0"/>
              <a:t> </a:t>
            </a:r>
            <a:r>
              <a:rPr lang="sk-SK" sz="1400" i="1" dirty="0" err="1"/>
              <a:t>Trends</a:t>
            </a:r>
            <a:r>
              <a:rPr lang="sk-SK" sz="1400" dirty="0"/>
              <a:t>, 2015, </a:t>
            </a:r>
            <a:r>
              <a:rPr lang="sk-SK" sz="1400" dirty="0" err="1"/>
              <a:t>Vol</a:t>
            </a:r>
            <a:r>
              <a:rPr lang="sk-SK" sz="1400" dirty="0"/>
              <a:t>. 63, No. 3, 401–426. </a:t>
            </a:r>
            <a:r>
              <a:rPr lang="sk-SK" sz="1400" dirty="0" err="1"/>
              <a:t>Available</a:t>
            </a:r>
            <a:r>
              <a:rPr lang="sk-SK" sz="1400" dirty="0"/>
              <a:t> </a:t>
            </a:r>
            <a:r>
              <a:rPr lang="sk-SK" sz="1400" dirty="0" err="1"/>
              <a:t>from</a:t>
            </a:r>
            <a:r>
              <a:rPr lang="sk-SK" sz="1400" dirty="0"/>
              <a:t>: </a:t>
            </a:r>
            <a:r>
              <a:rPr lang="sk-SK" sz="1200" dirty="0">
                <a:hlinkClick r:id="rId2"/>
              </a:rPr>
              <a:t>10.1353/lib.2015.0014</a:t>
            </a:r>
            <a:endParaRPr lang="sk-SK" sz="1200" u="sng" dirty="0">
              <a:latin typeface="Times New Roman" panose="02020603050405020304" pitchFamily="18" charset="0"/>
              <a:cs typeface="Times New Roman" panose="02020603050405020304" pitchFamily="18" charset="0"/>
            </a:endParaRPr>
          </a:p>
          <a:p>
            <a:pPr lvl="0">
              <a:lnSpc>
                <a:spcPct val="120000"/>
              </a:lnSpc>
            </a:pPr>
            <a:r>
              <a:rPr lang="en-US" sz="1200" dirty="0">
                <a:latin typeface="Times New Roman" panose="02020603050405020304" pitchFamily="18" charset="0"/>
                <a:cs typeface="Times New Roman" panose="02020603050405020304" pitchFamily="18" charset="0"/>
              </a:rPr>
              <a:t>Steinerová, J. (2010). Ecological dimensions of information literacy. In: </a:t>
            </a:r>
            <a:r>
              <a:rPr lang="en-US" sz="1200" i="1" dirty="0">
                <a:latin typeface="Times New Roman" panose="02020603050405020304" pitchFamily="18" charset="0"/>
                <a:cs typeface="Times New Roman" panose="02020603050405020304" pitchFamily="18" charset="0"/>
              </a:rPr>
              <a:t>Information  </a:t>
            </a:r>
            <a:r>
              <a:rPr lang="tr-TR" sz="1200" i="1" dirty="0">
                <a:latin typeface="Times New Roman" panose="02020603050405020304" pitchFamily="18" charset="0"/>
                <a:cs typeface="Times New Roman" panose="02020603050405020304" pitchFamily="18" charset="0"/>
              </a:rPr>
              <a:t>Research, </a:t>
            </a:r>
            <a:r>
              <a:rPr lang="tr-TR" sz="1200" dirty="0">
                <a:latin typeface="Times New Roman" panose="02020603050405020304" pitchFamily="18" charset="0"/>
                <a:cs typeface="Times New Roman" panose="02020603050405020304" pitchFamily="18" charset="0"/>
              </a:rPr>
              <a:t>15(4). Accessed at: </a:t>
            </a:r>
            <a:r>
              <a:rPr lang="tr-TR" sz="1200" u="sng" dirty="0">
                <a:latin typeface="Times New Roman" panose="02020603050405020304" pitchFamily="18" charset="0"/>
                <a:cs typeface="Times New Roman" panose="02020603050405020304" pitchFamily="18" charset="0"/>
                <a:hlinkClick r:id="rId3"/>
              </a:rPr>
              <a:t>http://InformationR.net/ir/15-4/colis719.html</a:t>
            </a:r>
            <a:endParaRPr lang="sk-SK" sz="1200" dirty="0">
              <a:latin typeface="Times New Roman" panose="02020603050405020304" pitchFamily="18" charset="0"/>
              <a:cs typeface="Times New Roman" panose="02020603050405020304" pitchFamily="18" charset="0"/>
            </a:endParaRPr>
          </a:p>
          <a:p>
            <a:pPr>
              <a:lnSpc>
                <a:spcPct val="120000"/>
              </a:lnSpc>
            </a:pPr>
            <a:r>
              <a:rPr lang="en-US" sz="1200" u="sng" dirty="0" err="1">
                <a:latin typeface="Times New Roman" panose="02020603050405020304" pitchFamily="18" charset="0"/>
                <a:cs typeface="Times New Roman" panose="02020603050405020304" pitchFamily="18" charset="0"/>
                <a:hlinkClick r:id="rId4" tooltip="Jakub Fázik"/>
              </a:rPr>
              <a:t>Fázik</a:t>
            </a:r>
            <a:r>
              <a:rPr lang="en-US" sz="1200" u="sng" dirty="0">
                <a:latin typeface="Times New Roman" panose="02020603050405020304" pitchFamily="18" charset="0"/>
                <a:cs typeface="Times New Roman" panose="02020603050405020304" pitchFamily="18" charset="0"/>
                <a:hlinkClick r:id="rId4" tooltip="Jakub Fázik"/>
              </a:rPr>
              <a:t>, J.</a:t>
            </a:r>
            <a:r>
              <a:rPr lang="en-US" sz="1200" dirty="0">
                <a:latin typeface="Times New Roman" panose="02020603050405020304" pitchFamily="18" charset="0"/>
                <a:cs typeface="Times New Roman" panose="02020603050405020304" pitchFamily="18" charset="0"/>
              </a:rPr>
              <a:t> and J. </a:t>
            </a:r>
            <a:r>
              <a:rPr lang="en-US" sz="1200" u="sng" dirty="0">
                <a:latin typeface="Times New Roman" panose="02020603050405020304" pitchFamily="18" charset="0"/>
                <a:cs typeface="Times New Roman" panose="02020603050405020304" pitchFamily="18" charset="0"/>
                <a:hlinkClick r:id="rId5" tooltip="Jela Steinerová"/>
              </a:rPr>
              <a:t>Steinerová.</a:t>
            </a:r>
            <a:r>
              <a:rPr lang="en-US" sz="1200" dirty="0">
                <a:latin typeface="Times New Roman" panose="02020603050405020304" pitchFamily="18" charset="0"/>
                <a:cs typeface="Times New Roman" panose="02020603050405020304" pitchFamily="18" charset="0"/>
              </a:rPr>
              <a:t> (2020). Technologies, knowledge and truth: the three dimensions of information literacy of university students in Slovakia.  In: </a:t>
            </a:r>
            <a:r>
              <a:rPr lang="en-US" sz="1200" i="1" u="sng" dirty="0">
                <a:latin typeface="Times New Roman" panose="02020603050405020304" pitchFamily="18" charset="0"/>
                <a:cs typeface="Times New Roman" panose="02020603050405020304" pitchFamily="18" charset="0"/>
                <a:hlinkClick r:id="rId6"/>
              </a:rPr>
              <a:t>Journal of Documentation</a:t>
            </a:r>
            <a:r>
              <a:rPr lang="en-US" sz="1200" dirty="0">
                <a:latin typeface="Times New Roman" panose="02020603050405020304" pitchFamily="18" charset="0"/>
                <a:cs typeface="Times New Roman" panose="02020603050405020304" pitchFamily="18" charset="0"/>
              </a:rPr>
              <a:t>, Vol. 77 No. 1, 285-303. Accessed at:</a:t>
            </a:r>
            <a:r>
              <a:rPr lang="tr-TR" sz="1200" dirty="0">
                <a:latin typeface="Times New Roman" panose="02020603050405020304" pitchFamily="18" charset="0"/>
                <a:cs typeface="Times New Roman" panose="02020603050405020304" pitchFamily="18" charset="0"/>
              </a:rPr>
              <a:t>   </a:t>
            </a:r>
            <a:r>
              <a:rPr lang="tr-TR" sz="1200" u="sng" dirty="0">
                <a:latin typeface="Times New Roman" panose="02020603050405020304" pitchFamily="18" charset="0"/>
                <a:cs typeface="Times New Roman" panose="02020603050405020304" pitchFamily="18" charset="0"/>
                <a:hlinkClick r:id="rId7"/>
              </a:rPr>
              <a:t>https://doi.org/10.1108/JD-05-2020- 0086</a:t>
            </a:r>
            <a:r>
              <a:rPr lang="en-GB" sz="1200" dirty="0">
                <a:latin typeface="Times New Roman" panose="02020603050405020304" pitchFamily="18" charset="0"/>
                <a:cs typeface="Times New Roman" panose="02020603050405020304" pitchFamily="18" charset="0"/>
              </a:rPr>
              <a:t> </a:t>
            </a:r>
            <a:endParaRPr lang="sk-SK" sz="1200" dirty="0">
              <a:latin typeface="Times New Roman" panose="02020603050405020304" pitchFamily="18" charset="0"/>
              <a:cs typeface="Times New Roman" panose="02020603050405020304" pitchFamily="18" charset="0"/>
            </a:endParaRPr>
          </a:p>
          <a:p>
            <a:pPr>
              <a:lnSpc>
                <a:spcPct val="120000"/>
              </a:lnSpc>
            </a:pPr>
            <a:r>
              <a:rPr lang="en-US" sz="1200" dirty="0"/>
              <a:t>LEWANDOWSKY, S., U. K. H. ECKER and J. COOK, 2017. Beyond Misinformation: Understanding and Coping with the “Post-truth” Era. </a:t>
            </a:r>
            <a:r>
              <a:rPr lang="en-US" sz="1200" i="1" dirty="0"/>
              <a:t>Journal of Applied Research in Memory and Cognition</a:t>
            </a:r>
            <a:r>
              <a:rPr lang="en-US" sz="1200" dirty="0"/>
              <a:t>. Vol. 6 (4), 353–369. Available from: </a:t>
            </a:r>
            <a:r>
              <a:rPr lang="en-US" sz="1200" dirty="0" err="1"/>
              <a:t>doi</a:t>
            </a:r>
            <a:r>
              <a:rPr lang="en-US" sz="1200" dirty="0"/>
              <a:t>: 10.1016/j.jarmac.2017.07.008.</a:t>
            </a:r>
            <a:endParaRPr lang="sk-SK" sz="1200" dirty="0"/>
          </a:p>
          <a:p>
            <a:pPr>
              <a:lnSpc>
                <a:spcPct val="120000"/>
              </a:lnSpc>
            </a:pPr>
            <a:r>
              <a:rPr lang="tr-TR" sz="1200" dirty="0"/>
              <a:t>Lloyd, A.M. (2010). </a:t>
            </a:r>
            <a:r>
              <a:rPr lang="tr-TR" sz="1200" i="1" dirty="0"/>
              <a:t>Information Literacy Landscape: Information literacy in</a:t>
            </a:r>
            <a:r>
              <a:rPr lang="sk-SK" sz="1200" i="1" dirty="0"/>
              <a:t>  </a:t>
            </a:r>
            <a:r>
              <a:rPr lang="tr-TR" sz="1200" i="1" dirty="0"/>
              <a:t>education, workplace and everyday contexts.</a:t>
            </a:r>
            <a:r>
              <a:rPr lang="tr-TR" sz="1200" dirty="0"/>
              <a:t> Chandos Publishing, Oxford</a:t>
            </a:r>
            <a:r>
              <a:rPr lang="sk-SK" sz="1200" dirty="0"/>
              <a:t>.</a:t>
            </a:r>
          </a:p>
          <a:p>
            <a:pPr>
              <a:lnSpc>
                <a:spcPct val="120000"/>
              </a:lnSpc>
            </a:pPr>
            <a:r>
              <a:rPr lang="en-US" sz="1200" dirty="0"/>
              <a:t>LLOYD, A., 2021. </a:t>
            </a:r>
            <a:r>
              <a:rPr lang="en-US" sz="1200" i="1" dirty="0"/>
              <a:t>The Qualitative Landscape of Information Literacy</a:t>
            </a:r>
            <a:r>
              <a:rPr lang="en-US" sz="1200" dirty="0"/>
              <a:t> </a:t>
            </a:r>
            <a:r>
              <a:rPr lang="en-US" sz="1200" i="1" dirty="0"/>
              <a:t>Research</a:t>
            </a:r>
            <a:r>
              <a:rPr lang="en-US" sz="1200" dirty="0"/>
              <a:t>. Perspectives, Methods and Techniques. London: Facet 2021. 152 p.</a:t>
            </a:r>
            <a:endParaRPr lang="sk-SK" sz="1200" dirty="0"/>
          </a:p>
          <a:p>
            <a:pPr>
              <a:lnSpc>
                <a:spcPct val="120000"/>
              </a:lnSpc>
            </a:pPr>
            <a:r>
              <a:rPr lang="sk-SK" sz="1200" dirty="0">
                <a:latin typeface="Times New Roman" panose="02020603050405020304" pitchFamily="18" charset="0"/>
                <a:cs typeface="Times New Roman" panose="02020603050405020304" pitchFamily="18" charset="0"/>
              </a:rPr>
              <a:t>Steinerová, J. (2018). </a:t>
            </a:r>
            <a:r>
              <a:rPr lang="sk-SK" sz="1200" i="1" dirty="0">
                <a:latin typeface="Times New Roman" panose="02020603050405020304" pitchFamily="18" charset="0"/>
                <a:cs typeface="Times New Roman" panose="02020603050405020304" pitchFamily="18" charset="0"/>
              </a:rPr>
              <a:t>Informačné prostredie a vedecká komunikácia: Informačné ekológie</a:t>
            </a:r>
            <a:r>
              <a:rPr lang="sk-SK" sz="1200" dirty="0">
                <a:latin typeface="Times New Roman" panose="02020603050405020304" pitchFamily="18" charset="0"/>
                <a:cs typeface="Times New Roman" panose="02020603050405020304" pitchFamily="18" charset="0"/>
              </a:rPr>
              <a:t>. Bratislava: Univerzita Komenského v Bratislave. 276 p. ISBN 978-80-223-4445-6. 229 s. </a:t>
            </a:r>
          </a:p>
          <a:p>
            <a:pPr>
              <a:lnSpc>
                <a:spcPct val="120000"/>
              </a:lnSpc>
            </a:pPr>
            <a:r>
              <a:rPr lang="en-US" sz="1200" dirty="0">
                <a:latin typeface="Times New Roman" panose="02020603050405020304" pitchFamily="18" charset="0"/>
                <a:cs typeface="Times New Roman" panose="02020603050405020304" pitchFamily="18" charset="0"/>
              </a:rPr>
              <a:t>Steinerová, J. (2018). Perceptions of the information environment by researchers: a  qualitative study. In </a:t>
            </a:r>
            <a:r>
              <a:rPr lang="en-US" sz="1200" i="1" dirty="0">
                <a:latin typeface="Times New Roman" panose="02020603050405020304" pitchFamily="18" charset="0"/>
                <a:cs typeface="Times New Roman" panose="02020603050405020304" pitchFamily="18" charset="0"/>
              </a:rPr>
              <a:t>Proceedings of ISIC, Information Research, 23</a:t>
            </a:r>
            <a:r>
              <a:rPr lang="en-US" sz="1200" dirty="0">
                <a:latin typeface="Times New Roman" panose="02020603050405020304" pitchFamily="18" charset="0"/>
                <a:cs typeface="Times New Roman" panose="02020603050405020304" pitchFamily="18" charset="0"/>
              </a:rPr>
              <a:t>(4), paper isic1812</a:t>
            </a:r>
            <a:r>
              <a:rPr lang="sk-SK"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Accessed at: http://www.informationr.net /</a:t>
            </a:r>
            <a:r>
              <a:rPr lang="en-US" sz="1200" dirty="0" err="1">
                <a:latin typeface="Times New Roman" panose="02020603050405020304" pitchFamily="18" charset="0"/>
                <a:cs typeface="Times New Roman" panose="02020603050405020304" pitchFamily="18" charset="0"/>
              </a:rPr>
              <a:t>ir</a:t>
            </a:r>
            <a:r>
              <a:rPr lang="en-US" sz="1200" dirty="0">
                <a:latin typeface="Times New Roman" panose="02020603050405020304" pitchFamily="18" charset="0"/>
                <a:cs typeface="Times New Roman" panose="02020603050405020304" pitchFamily="18" charset="0"/>
              </a:rPr>
              <a:t>/23-4/isic2018/isic1812.html</a:t>
            </a:r>
            <a:endParaRPr lang="sk-SK"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019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4253C-190C-4348-8933-D2063E2E54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A033356-E0DC-4C2D-AAD4-38F504EFDA04}"/>
              </a:ext>
            </a:extLst>
          </p:cNvPr>
          <p:cNvSpPr>
            <a:spLocks noGrp="1"/>
          </p:cNvSpPr>
          <p:nvPr>
            <p:ph idx="1"/>
          </p:nvPr>
        </p:nvSpPr>
        <p:spPr/>
        <p:txBody>
          <a:bodyPr/>
          <a:lstStyle/>
          <a:p>
            <a:endParaRPr lang="sk-SK"/>
          </a:p>
        </p:txBody>
      </p:sp>
    </p:spTree>
    <p:extLst>
      <p:ext uri="{BB962C8B-B14F-4D97-AF65-F5344CB8AC3E}">
        <p14:creationId xmlns:p14="http://schemas.microsoft.com/office/powerpoint/2010/main" val="413250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47BDA-6103-48FC-BE0B-AF66167BA860}"/>
              </a:ext>
            </a:extLst>
          </p:cNvPr>
          <p:cNvSpPr>
            <a:spLocks noGrp="1"/>
          </p:cNvSpPr>
          <p:nvPr>
            <p:ph type="title"/>
          </p:nvPr>
        </p:nvSpPr>
        <p:spPr/>
        <p:txBody>
          <a:bodyPr>
            <a:normAutofit/>
          </a:bodyPr>
          <a:lstStyle/>
          <a:p>
            <a:r>
              <a:rPr lang="sk-SK" sz="3200" dirty="0" err="1"/>
              <a:t>Information</a:t>
            </a:r>
            <a:r>
              <a:rPr lang="sk-SK" sz="3200" dirty="0"/>
              <a:t> </a:t>
            </a:r>
            <a:r>
              <a:rPr lang="sk-SK" sz="3200" dirty="0" err="1"/>
              <a:t>ethics</a:t>
            </a:r>
            <a:r>
              <a:rPr lang="sk-SK" sz="3200" dirty="0"/>
              <a:t>: </a:t>
            </a:r>
            <a:r>
              <a:rPr lang="sk-SK" sz="3200" dirty="0" err="1"/>
              <a:t>topical</a:t>
            </a:r>
            <a:r>
              <a:rPr lang="sk-SK" sz="3200" dirty="0"/>
              <a:t> </a:t>
            </a:r>
            <a:r>
              <a:rPr lang="sk-SK" sz="3200" dirty="0" err="1"/>
              <a:t>bibliometric</a:t>
            </a:r>
            <a:r>
              <a:rPr lang="sk-SK" sz="3200" dirty="0"/>
              <a:t> </a:t>
            </a:r>
            <a:r>
              <a:rPr lang="sk-SK" sz="3200" dirty="0" err="1"/>
              <a:t>analysis</a:t>
            </a:r>
            <a:r>
              <a:rPr lang="sk-SK" sz="3200" dirty="0"/>
              <a:t> (</a:t>
            </a:r>
            <a:r>
              <a:rPr lang="sk-SK" sz="3200" dirty="0" err="1"/>
              <a:t>author</a:t>
            </a:r>
            <a:r>
              <a:rPr lang="sk-SK" sz="3200" dirty="0"/>
              <a:t> </a:t>
            </a:r>
            <a:r>
              <a:rPr lang="sk-SK" sz="3200" dirty="0" err="1"/>
              <a:t>keywords</a:t>
            </a:r>
            <a:r>
              <a:rPr lang="sk-SK" sz="3200" dirty="0"/>
              <a:t>), </a:t>
            </a:r>
            <a:r>
              <a:rPr lang="sk-SK" sz="3200" dirty="0" err="1"/>
              <a:t>WoS</a:t>
            </a:r>
            <a:r>
              <a:rPr lang="sk-SK" sz="3200" dirty="0"/>
              <a:t>, 2019-2022</a:t>
            </a:r>
          </a:p>
        </p:txBody>
      </p:sp>
      <p:pic>
        <p:nvPicPr>
          <p:cNvPr id="4" name="Zástupný objekt pre obsah 6">
            <a:extLst>
              <a:ext uri="{FF2B5EF4-FFF2-40B4-BE49-F238E27FC236}">
                <a16:creationId xmlns:a16="http://schemas.microsoft.com/office/drawing/2014/main" id="{EF264FE3-74BC-4381-8F8F-84F7D5263BBF}"/>
              </a:ext>
            </a:extLst>
          </p:cNvPr>
          <p:cNvPicPr>
            <a:picLocks noGrp="1" noChangeAspect="1"/>
          </p:cNvPicPr>
          <p:nvPr>
            <p:ph idx="1"/>
          </p:nvPr>
        </p:nvPicPr>
        <p:blipFill>
          <a:blip r:embed="rId2"/>
          <a:stretch>
            <a:fillRect/>
          </a:stretch>
        </p:blipFill>
        <p:spPr>
          <a:xfrm>
            <a:off x="838200" y="1862036"/>
            <a:ext cx="8115300" cy="4249940"/>
          </a:xfrm>
        </p:spPr>
      </p:pic>
    </p:spTree>
    <p:extLst>
      <p:ext uri="{BB962C8B-B14F-4D97-AF65-F5344CB8AC3E}">
        <p14:creationId xmlns:p14="http://schemas.microsoft.com/office/powerpoint/2010/main" val="59072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BF982F-9F74-465A-98EE-5342BDD322D3}"/>
              </a:ext>
            </a:extLst>
          </p:cNvPr>
          <p:cNvSpPr>
            <a:spLocks noGrp="1"/>
          </p:cNvSpPr>
          <p:nvPr>
            <p:ph type="title"/>
          </p:nvPr>
        </p:nvSpPr>
        <p:spPr/>
        <p:txBody>
          <a:bodyPr>
            <a:normAutofit fontScale="90000"/>
          </a:bodyPr>
          <a:lstStyle/>
          <a:p>
            <a:r>
              <a:rPr lang="sk-SK" dirty="0" err="1"/>
              <a:t>Bibliometric</a:t>
            </a:r>
            <a:r>
              <a:rPr lang="sk-SK" dirty="0"/>
              <a:t> </a:t>
            </a:r>
            <a:r>
              <a:rPr lang="sk-SK" dirty="0" err="1"/>
              <a:t>analysis</a:t>
            </a:r>
            <a:r>
              <a:rPr lang="sk-SK" dirty="0"/>
              <a:t>: </a:t>
            </a:r>
            <a:r>
              <a:rPr lang="sk-SK" dirty="0" err="1"/>
              <a:t>Keywords</a:t>
            </a:r>
            <a:r>
              <a:rPr lang="sk-SK" dirty="0"/>
              <a:t> in </a:t>
            </a:r>
            <a:r>
              <a:rPr lang="sk-SK" dirty="0" err="1"/>
              <a:t>abstracts</a:t>
            </a:r>
            <a:r>
              <a:rPr lang="sk-SK" dirty="0"/>
              <a:t>, </a:t>
            </a:r>
            <a:r>
              <a:rPr lang="sk-SK" dirty="0" err="1"/>
              <a:t>WoS</a:t>
            </a:r>
            <a:r>
              <a:rPr lang="sk-SK" dirty="0"/>
              <a:t>, (461 </a:t>
            </a:r>
            <a:r>
              <a:rPr lang="sk-SK" dirty="0" err="1"/>
              <a:t>rec</a:t>
            </a:r>
            <a:r>
              <a:rPr lang="sk-SK" dirty="0"/>
              <a:t>.), 1988-2021</a:t>
            </a:r>
          </a:p>
        </p:txBody>
      </p:sp>
      <p:pic>
        <p:nvPicPr>
          <p:cNvPr id="4" name="Zástupný objekt pre obsah 4">
            <a:extLst>
              <a:ext uri="{FF2B5EF4-FFF2-40B4-BE49-F238E27FC236}">
                <a16:creationId xmlns:a16="http://schemas.microsoft.com/office/drawing/2014/main" id="{C5C38390-66BA-4DFD-9982-03AA1B786919}"/>
              </a:ext>
            </a:extLst>
          </p:cNvPr>
          <p:cNvPicPr>
            <a:picLocks noGrp="1" noChangeAspect="1"/>
          </p:cNvPicPr>
          <p:nvPr>
            <p:ph idx="1"/>
          </p:nvPr>
        </p:nvPicPr>
        <p:blipFill>
          <a:blip r:embed="rId2"/>
          <a:stretch>
            <a:fillRect/>
          </a:stretch>
        </p:blipFill>
        <p:spPr>
          <a:xfrm>
            <a:off x="914400" y="1825625"/>
            <a:ext cx="8318377" cy="4322763"/>
          </a:xfrm>
        </p:spPr>
      </p:pic>
    </p:spTree>
    <p:extLst>
      <p:ext uri="{BB962C8B-B14F-4D97-AF65-F5344CB8AC3E}">
        <p14:creationId xmlns:p14="http://schemas.microsoft.com/office/powerpoint/2010/main" val="410432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8F44DE-43E8-4A10-AAA9-3D7605FCC4CF}"/>
              </a:ext>
            </a:extLst>
          </p:cNvPr>
          <p:cNvSpPr>
            <a:spLocks noGrp="1"/>
          </p:cNvSpPr>
          <p:nvPr>
            <p:ph type="title"/>
          </p:nvPr>
        </p:nvSpPr>
        <p:spPr/>
        <p:txBody>
          <a:bodyPr>
            <a:normAutofit fontScale="90000"/>
          </a:bodyPr>
          <a:lstStyle/>
          <a:p>
            <a:r>
              <a:rPr lang="sk-SK" dirty="0"/>
              <a:t>A </a:t>
            </a:r>
            <a:r>
              <a:rPr lang="sk-SK" dirty="0" err="1"/>
              <a:t>taxonomy</a:t>
            </a:r>
            <a:r>
              <a:rPr lang="sk-SK" dirty="0"/>
              <a:t> of </a:t>
            </a:r>
            <a:r>
              <a:rPr lang="sk-SK" dirty="0" err="1"/>
              <a:t>information</a:t>
            </a:r>
            <a:r>
              <a:rPr lang="sk-SK" dirty="0"/>
              <a:t> </a:t>
            </a:r>
            <a:r>
              <a:rPr lang="sk-SK" dirty="0" err="1"/>
              <a:t>ethics</a:t>
            </a:r>
            <a:r>
              <a:rPr lang="sk-SK" dirty="0"/>
              <a:t> </a:t>
            </a:r>
            <a:r>
              <a:rPr lang="sk-SK" dirty="0" err="1"/>
              <a:t>topics</a:t>
            </a:r>
            <a:endParaRPr lang="sk-SK" dirty="0"/>
          </a:p>
        </p:txBody>
      </p:sp>
      <p:sp>
        <p:nvSpPr>
          <p:cNvPr id="3" name="Zástupný objekt pre obsah 2">
            <a:extLst>
              <a:ext uri="{FF2B5EF4-FFF2-40B4-BE49-F238E27FC236}">
                <a16:creationId xmlns:a16="http://schemas.microsoft.com/office/drawing/2014/main" id="{C0C8CE42-3CF6-455D-BE10-1895DE1D50F7}"/>
              </a:ext>
            </a:extLst>
          </p:cNvPr>
          <p:cNvSpPr>
            <a:spLocks noGrp="1"/>
          </p:cNvSpPr>
          <p:nvPr>
            <p:ph idx="1"/>
          </p:nvPr>
        </p:nvSpPr>
        <p:spPr/>
        <p:txBody>
          <a:bodyPr/>
          <a:lstStyle/>
          <a:p>
            <a:r>
              <a:rPr lang="en-GB" sz="800" dirty="0"/>
              <a:t>Ownership</a:t>
            </a:r>
            <a:endParaRPr lang="sk-SK" dirty="0"/>
          </a:p>
        </p:txBody>
      </p:sp>
      <p:sp>
        <p:nvSpPr>
          <p:cNvPr id="4" name="Nadpis 1">
            <a:extLst>
              <a:ext uri="{FF2B5EF4-FFF2-40B4-BE49-F238E27FC236}">
                <a16:creationId xmlns:a16="http://schemas.microsoft.com/office/drawing/2014/main" id="{08A2712C-6F27-4061-8C82-CD47CE2FAC15}"/>
              </a:ext>
            </a:extLst>
          </p:cNvPr>
          <p:cNvSpPr txBox="1">
            <a:spLocks/>
          </p:cNvSpPr>
          <p:nvPr/>
        </p:nvSpPr>
        <p:spPr>
          <a:xfrm>
            <a:off x="838200" y="365125"/>
            <a:ext cx="10515600"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000" b="1" i="0" kern="1200">
                <a:solidFill>
                  <a:srgbClr val="9E2B2F"/>
                </a:solidFill>
                <a:latin typeface="Corbel" panose="020B0503020204020204" pitchFamily="34" charset="0"/>
                <a:ea typeface="+mj-ea"/>
                <a:cs typeface="+mj-cs"/>
              </a:defRPr>
            </a:lvl1pPr>
          </a:lstStyle>
          <a:p>
            <a:endParaRPr lang="sk-SK" dirty="0"/>
          </a:p>
        </p:txBody>
      </p:sp>
      <p:graphicFrame>
        <p:nvGraphicFramePr>
          <p:cNvPr id="5" name="Zástupný objekt pre obsah 3">
            <a:extLst>
              <a:ext uri="{FF2B5EF4-FFF2-40B4-BE49-F238E27FC236}">
                <a16:creationId xmlns:a16="http://schemas.microsoft.com/office/drawing/2014/main" id="{5AEDA71E-959D-44B4-99E7-EB3F0FF654CD}"/>
              </a:ext>
            </a:extLst>
          </p:cNvPr>
          <p:cNvGraphicFramePr>
            <a:graphicFrameLocks/>
          </p:cNvGraphicFramePr>
          <p:nvPr>
            <p:extLst>
              <p:ext uri="{D42A27DB-BD31-4B8C-83A1-F6EECF244321}">
                <p14:modId xmlns:p14="http://schemas.microsoft.com/office/powerpoint/2010/main" val="493612385"/>
              </p:ext>
            </p:extLst>
          </p:nvPr>
        </p:nvGraphicFramePr>
        <p:xfrm>
          <a:off x="832757" y="1502229"/>
          <a:ext cx="8466655" cy="4413569"/>
        </p:xfrm>
        <a:graphic>
          <a:graphicData uri="http://schemas.openxmlformats.org/drawingml/2006/table">
            <a:tbl>
              <a:tblPr firstRow="1" firstCol="1" bandRow="1">
                <a:tableStyleId>{5C22544A-7EE6-4342-B048-85BDC9FD1C3A}</a:tableStyleId>
              </a:tblPr>
              <a:tblGrid>
                <a:gridCol w="5411236">
                  <a:extLst>
                    <a:ext uri="{9D8B030D-6E8A-4147-A177-3AD203B41FA5}">
                      <a16:colId xmlns:a16="http://schemas.microsoft.com/office/drawing/2014/main" val="1473706563"/>
                    </a:ext>
                  </a:extLst>
                </a:gridCol>
                <a:gridCol w="3055419">
                  <a:extLst>
                    <a:ext uri="{9D8B030D-6E8A-4147-A177-3AD203B41FA5}">
                      <a16:colId xmlns:a16="http://schemas.microsoft.com/office/drawing/2014/main" val="3028569645"/>
                    </a:ext>
                  </a:extLst>
                </a:gridCol>
              </a:tblGrid>
              <a:tr h="218881">
                <a:tc>
                  <a:txBody>
                    <a:bodyPr/>
                    <a:lstStyle/>
                    <a:p>
                      <a:pPr>
                        <a:spcAft>
                          <a:spcPts val="0"/>
                        </a:spcAft>
                      </a:pPr>
                      <a:r>
                        <a:rPr lang="en-GB" sz="700">
                          <a:effectLst/>
                        </a:rPr>
                        <a:t>Topics/facets of information ethics</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a:effectLst/>
                        </a:rPr>
                        <a:t>Manifestations in information behaviour and practices and information literacy</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474747189"/>
                  </a:ext>
                </a:extLst>
              </a:tr>
              <a:tr h="984964">
                <a:tc>
                  <a:txBody>
                    <a:bodyPr/>
                    <a:lstStyle/>
                    <a:p>
                      <a:pPr>
                        <a:spcAft>
                          <a:spcPts val="0"/>
                        </a:spcAft>
                      </a:pPr>
                      <a:r>
                        <a:rPr lang="en-GB" sz="700">
                          <a:effectLst/>
                        </a:rPr>
                        <a:t>Access to information</a:t>
                      </a:r>
                      <a:endParaRPr lang="sk-SK" sz="700">
                        <a:effectLst/>
                      </a:endParaRPr>
                    </a:p>
                    <a:p>
                      <a:pPr marL="449580">
                        <a:spcAft>
                          <a:spcPts val="0"/>
                        </a:spcAft>
                      </a:pPr>
                      <a:r>
                        <a:rPr lang="en-GB" sz="700">
                          <a:effectLst/>
                        </a:rPr>
                        <a:t>Information behaviour and practices, information literacy</a:t>
                      </a:r>
                      <a:endParaRPr lang="sk-SK" sz="700">
                        <a:effectLst/>
                      </a:endParaRPr>
                    </a:p>
                    <a:p>
                      <a:pPr marL="449580">
                        <a:spcAft>
                          <a:spcPts val="0"/>
                        </a:spcAft>
                      </a:pPr>
                      <a:r>
                        <a:rPr lang="en-GB" sz="700">
                          <a:effectLst/>
                        </a:rPr>
                        <a:t>Information interactions</a:t>
                      </a:r>
                      <a:endParaRPr lang="sk-SK" sz="700">
                        <a:effectLst/>
                      </a:endParaRPr>
                    </a:p>
                    <a:p>
                      <a:pPr marL="449580">
                        <a:spcAft>
                          <a:spcPts val="0"/>
                        </a:spcAft>
                      </a:pPr>
                      <a:r>
                        <a:rPr lang="en-GB" sz="700">
                          <a:effectLst/>
                        </a:rPr>
                        <a:t>Searching/mapping</a:t>
                      </a:r>
                      <a:endParaRPr lang="sk-SK" sz="700">
                        <a:effectLst/>
                      </a:endParaRPr>
                    </a:p>
                    <a:p>
                      <a:pPr marL="449580">
                        <a:spcAft>
                          <a:spcPts val="0"/>
                        </a:spcAft>
                      </a:pPr>
                      <a:r>
                        <a:rPr lang="en-GB" sz="700">
                          <a:effectLst/>
                        </a:rPr>
                        <a:t>Information strategies</a:t>
                      </a:r>
                      <a:endParaRPr lang="sk-SK" sz="700">
                        <a:effectLst/>
                      </a:endParaRPr>
                    </a:p>
                    <a:p>
                      <a:pPr marL="449580">
                        <a:spcAft>
                          <a:spcPts val="0"/>
                        </a:spcAft>
                      </a:pPr>
                      <a:r>
                        <a:rPr lang="en-GB" sz="700">
                          <a:effectLst/>
                        </a:rPr>
                        <a:t>Information use, experience</a:t>
                      </a:r>
                      <a:endParaRPr lang="sk-SK" sz="700">
                        <a:effectLst/>
                      </a:endParaRPr>
                    </a:p>
                    <a:p>
                      <a:pPr marL="449580">
                        <a:spcAft>
                          <a:spcPts val="0"/>
                        </a:spcAft>
                      </a:pPr>
                      <a:r>
                        <a:rPr lang="en-GB" sz="700">
                          <a:effectLst/>
                        </a:rPr>
                        <a:t>Information acquisition</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a:effectLst/>
                        </a:rPr>
                        <a:t>Ethical awareness of information sources</a:t>
                      </a:r>
                      <a:endParaRPr lang="sk-SK" sz="700">
                        <a:effectLst/>
                      </a:endParaRPr>
                    </a:p>
                    <a:p>
                      <a:pPr marL="449580">
                        <a:spcAft>
                          <a:spcPts val="0"/>
                        </a:spcAft>
                      </a:pPr>
                      <a:r>
                        <a:rPr lang="en-GB" sz="700">
                          <a:effectLst/>
                        </a:rPr>
                        <a:t>Ethical information experience</a:t>
                      </a:r>
                      <a:endParaRPr lang="sk-SK" sz="700">
                        <a:effectLst/>
                      </a:endParaRPr>
                    </a:p>
                    <a:p>
                      <a:pPr marL="449580">
                        <a:spcAft>
                          <a:spcPts val="0"/>
                        </a:spcAft>
                      </a:pPr>
                      <a:r>
                        <a:rPr lang="en-GB" sz="700">
                          <a:effectLst/>
                        </a:rPr>
                        <a:t>Contexts of time and place</a:t>
                      </a:r>
                      <a:endParaRPr lang="sk-SK" sz="700">
                        <a:effectLst/>
                      </a:endParaRPr>
                    </a:p>
                    <a:p>
                      <a:pPr marL="449580">
                        <a:spcAft>
                          <a:spcPts val="0"/>
                        </a:spcAft>
                      </a:pPr>
                      <a:r>
                        <a:rPr lang="en-GB" sz="700">
                          <a:effectLst/>
                        </a:rPr>
                        <a:t>Ethical reasoning, decision-making, imagination</a:t>
                      </a:r>
                      <a:endParaRPr lang="sk-SK" sz="700">
                        <a:effectLst/>
                      </a:endParaRPr>
                    </a:p>
                    <a:p>
                      <a:pPr marL="449580">
                        <a:spcAft>
                          <a:spcPts val="0"/>
                        </a:spcAft>
                      </a:pPr>
                      <a:r>
                        <a:rPr lang="en-GB" sz="700">
                          <a:effectLst/>
                        </a:rPr>
                        <a:t>Affective, cognitive, sensorimotor interactions</a:t>
                      </a:r>
                      <a:endParaRPr lang="sk-SK" sz="700">
                        <a:effectLst/>
                      </a:endParaRPr>
                    </a:p>
                    <a:p>
                      <a:pPr marL="449580">
                        <a:spcAft>
                          <a:spcPts val="0"/>
                        </a:spcAft>
                      </a:pPr>
                      <a:r>
                        <a:rPr lang="en-GB" sz="700">
                          <a:effectLst/>
                        </a:rPr>
                        <a:t>Ethical intuitions</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2880650343"/>
                  </a:ext>
                </a:extLst>
              </a:tr>
              <a:tr h="984964">
                <a:tc>
                  <a:txBody>
                    <a:bodyPr/>
                    <a:lstStyle/>
                    <a:p>
                      <a:pPr>
                        <a:spcAft>
                          <a:spcPts val="0"/>
                        </a:spcAft>
                      </a:pPr>
                      <a:r>
                        <a:rPr lang="en-GB" sz="700">
                          <a:effectLst/>
                        </a:rPr>
                        <a:t>Accuracy of information</a:t>
                      </a:r>
                      <a:endParaRPr lang="sk-SK" sz="700">
                        <a:effectLst/>
                      </a:endParaRPr>
                    </a:p>
                    <a:p>
                      <a:pPr marL="449580">
                        <a:spcAft>
                          <a:spcPts val="0"/>
                        </a:spcAft>
                      </a:pPr>
                      <a:r>
                        <a:rPr lang="en-GB" sz="700">
                          <a:effectLst/>
                        </a:rPr>
                        <a:t>Social perception of information</a:t>
                      </a:r>
                      <a:endParaRPr lang="sk-SK" sz="700">
                        <a:effectLst/>
                      </a:endParaRPr>
                    </a:p>
                    <a:p>
                      <a:pPr marL="449580">
                        <a:spcAft>
                          <a:spcPts val="0"/>
                        </a:spcAft>
                      </a:pPr>
                      <a:r>
                        <a:rPr lang="en-GB" sz="700">
                          <a:effectLst/>
                        </a:rPr>
                        <a:t>Discernment of disinformation/misinformation</a:t>
                      </a:r>
                      <a:endParaRPr lang="sk-SK" sz="700">
                        <a:effectLst/>
                      </a:endParaRPr>
                    </a:p>
                    <a:p>
                      <a:pPr marL="449580">
                        <a:spcAft>
                          <a:spcPts val="0"/>
                        </a:spcAft>
                      </a:pPr>
                      <a:r>
                        <a:rPr lang="en-GB" sz="700">
                          <a:effectLst/>
                        </a:rPr>
                        <a:t>Critical thinking  </a:t>
                      </a:r>
                      <a:endParaRPr lang="sk-SK" sz="700">
                        <a:effectLst/>
                      </a:endParaRPr>
                    </a:p>
                    <a:p>
                      <a:pPr marL="449580">
                        <a:spcAft>
                          <a:spcPts val="0"/>
                        </a:spcAft>
                      </a:pPr>
                      <a:r>
                        <a:rPr lang="en-GB" sz="700">
                          <a:effectLst/>
                        </a:rPr>
                        <a:t>Biased information assessment</a:t>
                      </a:r>
                      <a:endParaRPr lang="sk-SK" sz="700">
                        <a:effectLst/>
                      </a:endParaRPr>
                    </a:p>
                    <a:p>
                      <a:pPr marL="449580">
                        <a:spcAft>
                          <a:spcPts val="0"/>
                        </a:spcAft>
                      </a:pPr>
                      <a:r>
                        <a:rPr lang="en-GB" sz="700">
                          <a:effectLst/>
                        </a:rPr>
                        <a:t>Social diffusion of information</a:t>
                      </a:r>
                      <a:endParaRPr lang="sk-SK" sz="700">
                        <a:effectLst/>
                      </a:endParaRPr>
                    </a:p>
                    <a:p>
                      <a:pPr marL="449580">
                        <a:spcAft>
                          <a:spcPts val="0"/>
                        </a:spcAft>
                      </a:pPr>
                      <a:r>
                        <a:rPr lang="en-GB" sz="700">
                          <a:effectLst/>
                        </a:rPr>
                        <a:t>Errors, incompleteness of information</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a:effectLst/>
                        </a:rPr>
                        <a:t> Relevance assessment </a:t>
                      </a:r>
                      <a:endParaRPr lang="sk-SK" sz="700">
                        <a:effectLst/>
                      </a:endParaRPr>
                    </a:p>
                    <a:p>
                      <a:pPr>
                        <a:spcAft>
                          <a:spcPts val="0"/>
                        </a:spcAft>
                      </a:pPr>
                      <a:r>
                        <a:rPr lang="en-GB" sz="700">
                          <a:effectLst/>
                        </a:rPr>
                        <a:t>              Ethical reasoning</a:t>
                      </a:r>
                      <a:endParaRPr lang="sk-SK" sz="700">
                        <a:effectLst/>
                      </a:endParaRPr>
                    </a:p>
                    <a:p>
                      <a:pPr marL="449580">
                        <a:spcAft>
                          <a:spcPts val="0"/>
                        </a:spcAft>
                      </a:pPr>
                      <a:r>
                        <a:rPr lang="en-GB" sz="700">
                          <a:effectLst/>
                        </a:rPr>
                        <a:t>Categorization of information</a:t>
                      </a:r>
                      <a:endParaRPr lang="sk-SK" sz="700">
                        <a:effectLst/>
                      </a:endParaRPr>
                    </a:p>
                    <a:p>
                      <a:pPr marL="449580">
                        <a:spcAft>
                          <a:spcPts val="0"/>
                        </a:spcAft>
                      </a:pPr>
                      <a:r>
                        <a:rPr lang="en-GB" sz="700">
                          <a:effectLst/>
                        </a:rPr>
                        <a:t>Constructing truth, topics</a:t>
                      </a:r>
                      <a:endParaRPr lang="sk-SK" sz="700">
                        <a:effectLst/>
                      </a:endParaRPr>
                    </a:p>
                    <a:p>
                      <a:pPr marL="449580">
                        <a:spcAft>
                          <a:spcPts val="0"/>
                        </a:spcAft>
                      </a:pPr>
                      <a:r>
                        <a:rPr lang="en-GB" sz="700">
                          <a:effectLst/>
                        </a:rPr>
                        <a:t>Verification of information, fact-checking</a:t>
                      </a:r>
                      <a:endParaRPr lang="sk-SK" sz="700">
                        <a:effectLst/>
                      </a:endParaRPr>
                    </a:p>
                    <a:p>
                      <a:pPr marL="449580">
                        <a:spcAft>
                          <a:spcPts val="0"/>
                        </a:spcAft>
                      </a:pPr>
                      <a:r>
                        <a:rPr lang="en-GB" sz="700">
                          <a:effectLst/>
                        </a:rPr>
                        <a:t>Constructing values of information (truth, utility)</a:t>
                      </a:r>
                      <a:endParaRPr lang="sk-SK" sz="700">
                        <a:effectLst/>
                      </a:endParaRPr>
                    </a:p>
                    <a:p>
                      <a:pPr marL="449580">
                        <a:spcAft>
                          <a:spcPts val="0"/>
                        </a:spcAft>
                      </a:pPr>
                      <a:r>
                        <a:rPr lang="en-GB" sz="700">
                          <a:effectLst/>
                        </a:rPr>
                        <a:t>Ethical intuitions</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2326179524"/>
                  </a:ext>
                </a:extLst>
              </a:tr>
              <a:tr h="766083">
                <a:tc>
                  <a:txBody>
                    <a:bodyPr/>
                    <a:lstStyle/>
                    <a:p>
                      <a:pPr>
                        <a:spcAft>
                          <a:spcPts val="0"/>
                        </a:spcAft>
                      </a:pPr>
                      <a:r>
                        <a:rPr lang="en-GB" sz="700" dirty="0">
                          <a:effectLst/>
                        </a:rPr>
                        <a:t>Property</a:t>
                      </a:r>
                      <a:endParaRPr lang="sk-SK" sz="700" dirty="0">
                        <a:effectLst/>
                      </a:endParaRPr>
                    </a:p>
                    <a:p>
                      <a:pPr marL="449580">
                        <a:spcAft>
                          <a:spcPts val="0"/>
                        </a:spcAft>
                      </a:pPr>
                      <a:r>
                        <a:rPr lang="en-GB" sz="700" dirty="0">
                          <a:effectLst/>
                        </a:rPr>
                        <a:t>Rules, principles (informal)</a:t>
                      </a:r>
                      <a:endParaRPr lang="sk-SK" sz="700" dirty="0">
                        <a:effectLst/>
                      </a:endParaRPr>
                    </a:p>
                    <a:p>
                      <a:pPr marL="449580">
                        <a:spcAft>
                          <a:spcPts val="0"/>
                        </a:spcAft>
                      </a:pPr>
                      <a:r>
                        <a:rPr lang="en-GB" sz="700" dirty="0">
                          <a:effectLst/>
                        </a:rPr>
                        <a:t>Codices (professional) </a:t>
                      </a:r>
                      <a:endParaRPr lang="sk-SK" sz="700" dirty="0">
                        <a:effectLst/>
                      </a:endParaRPr>
                    </a:p>
                    <a:p>
                      <a:pPr marL="449580">
                        <a:spcAft>
                          <a:spcPts val="0"/>
                        </a:spcAft>
                      </a:pPr>
                      <a:r>
                        <a:rPr lang="en-GB" sz="700" dirty="0">
                          <a:effectLst/>
                        </a:rPr>
                        <a:t>Intellectual property rights (laws, copyright law)</a:t>
                      </a:r>
                      <a:endParaRPr lang="sk-SK" sz="700" dirty="0">
                        <a:effectLst/>
                      </a:endParaRPr>
                    </a:p>
                    <a:p>
                      <a:pPr marL="449580">
                        <a:spcAft>
                          <a:spcPts val="0"/>
                        </a:spcAft>
                      </a:pPr>
                      <a:r>
                        <a:rPr lang="en-GB" sz="700" dirty="0">
                          <a:effectLst/>
                        </a:rPr>
                        <a:t>Ownership (laws, rules)</a:t>
                      </a:r>
                      <a:endParaRPr lang="sk-SK" sz="700" dirty="0">
                        <a:effectLst/>
                      </a:endParaRPr>
                    </a:p>
                    <a:p>
                      <a:pPr>
                        <a:spcAft>
                          <a:spcPts val="0"/>
                        </a:spcAft>
                      </a:pPr>
                      <a:r>
                        <a:rPr lang="en-GB" sz="700" dirty="0">
                          <a:effectLst/>
                        </a:rPr>
                        <a:t> </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a:effectLst/>
                        </a:rPr>
                        <a:t>Ethical/fair use</a:t>
                      </a:r>
                      <a:endParaRPr lang="sk-SK" sz="700">
                        <a:effectLst/>
                      </a:endParaRPr>
                    </a:p>
                    <a:p>
                      <a:pPr marL="449580">
                        <a:spcAft>
                          <a:spcPts val="0"/>
                        </a:spcAft>
                      </a:pPr>
                      <a:r>
                        <a:rPr lang="en-GB" sz="700">
                          <a:effectLst/>
                        </a:rPr>
                        <a:t>Awareness of rules and ethical codices</a:t>
                      </a:r>
                      <a:endParaRPr lang="sk-SK" sz="700">
                        <a:effectLst/>
                      </a:endParaRPr>
                    </a:p>
                    <a:p>
                      <a:pPr marL="449580">
                        <a:spcAft>
                          <a:spcPts val="0"/>
                        </a:spcAft>
                      </a:pPr>
                      <a:r>
                        <a:rPr lang="en-GB" sz="700">
                          <a:effectLst/>
                        </a:rPr>
                        <a:t>Adherence to rules, academic integrity, citation cultures </a:t>
                      </a:r>
                      <a:endParaRPr lang="sk-SK" sz="700">
                        <a:effectLst/>
                      </a:endParaRPr>
                    </a:p>
                    <a:p>
                      <a:pPr marL="449580">
                        <a:spcAft>
                          <a:spcPts val="0"/>
                        </a:spcAft>
                      </a:pPr>
                      <a:r>
                        <a:rPr lang="en-GB" sz="700">
                          <a:effectLst/>
                        </a:rPr>
                        <a:t>Ethical reasoning, decision-making, responsibility</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1062976713"/>
                  </a:ext>
                </a:extLst>
              </a:tr>
              <a:tr h="583154">
                <a:tc>
                  <a:txBody>
                    <a:bodyPr/>
                    <a:lstStyle/>
                    <a:p>
                      <a:pPr>
                        <a:spcAft>
                          <a:spcPts val="0"/>
                        </a:spcAft>
                      </a:pPr>
                      <a:r>
                        <a:rPr lang="en-GB" sz="700" dirty="0">
                          <a:effectLst/>
                        </a:rPr>
                        <a:t>Privacy and data</a:t>
                      </a:r>
                      <a:endParaRPr lang="sk-SK" sz="700" dirty="0">
                        <a:effectLst/>
                      </a:endParaRPr>
                    </a:p>
                    <a:p>
                      <a:pPr marL="449580">
                        <a:spcAft>
                          <a:spcPts val="0"/>
                        </a:spcAft>
                      </a:pPr>
                      <a:r>
                        <a:rPr lang="en-GB" sz="700" dirty="0">
                          <a:effectLst/>
                        </a:rPr>
                        <a:t>Data protection/personal data</a:t>
                      </a:r>
                      <a:endParaRPr lang="sk-SK" sz="700" dirty="0">
                        <a:effectLst/>
                      </a:endParaRPr>
                    </a:p>
                    <a:p>
                      <a:pPr marL="449580">
                        <a:spcAft>
                          <a:spcPts val="0"/>
                        </a:spcAft>
                      </a:pPr>
                      <a:r>
                        <a:rPr lang="en-GB" sz="700" dirty="0">
                          <a:effectLst/>
                        </a:rPr>
                        <a:t>Security, information security</a:t>
                      </a:r>
                      <a:endParaRPr lang="sk-SK" sz="700" dirty="0">
                        <a:effectLst/>
                      </a:endParaRPr>
                    </a:p>
                    <a:p>
                      <a:pPr marL="449580">
                        <a:spcAft>
                          <a:spcPts val="0"/>
                        </a:spcAft>
                      </a:pPr>
                      <a:r>
                        <a:rPr lang="en-GB" sz="700" dirty="0">
                          <a:effectLst/>
                        </a:rPr>
                        <a:t>Risks of digital environment</a:t>
                      </a:r>
                      <a:endParaRPr lang="sk-SK" sz="700" dirty="0">
                        <a:effectLst/>
                      </a:endParaRPr>
                    </a:p>
                    <a:p>
                      <a:pPr marL="449580">
                        <a:spcAft>
                          <a:spcPts val="0"/>
                        </a:spcAft>
                      </a:pPr>
                      <a:r>
                        <a:rPr lang="en-GB" sz="700" dirty="0">
                          <a:effectLst/>
                        </a:rPr>
                        <a:t>Big data (mining), AI</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a:effectLst/>
                        </a:rPr>
                        <a:t>Data/(big data) ethics</a:t>
                      </a:r>
                      <a:endParaRPr lang="sk-SK" sz="700">
                        <a:effectLst/>
                      </a:endParaRPr>
                    </a:p>
                    <a:p>
                      <a:pPr marL="449580">
                        <a:spcAft>
                          <a:spcPts val="0"/>
                        </a:spcAft>
                      </a:pPr>
                      <a:r>
                        <a:rPr lang="en-GB" sz="700">
                          <a:effectLst/>
                        </a:rPr>
                        <a:t>Fair, informed interpretations</a:t>
                      </a:r>
                      <a:endParaRPr lang="sk-SK" sz="700">
                        <a:effectLst/>
                      </a:endParaRPr>
                    </a:p>
                    <a:p>
                      <a:pPr marL="449580">
                        <a:spcAft>
                          <a:spcPts val="0"/>
                        </a:spcAft>
                      </a:pPr>
                      <a:r>
                        <a:rPr lang="en-GB" sz="700">
                          <a:effectLst/>
                        </a:rPr>
                        <a:t>Awareness of security, risks</a:t>
                      </a:r>
                      <a:endParaRPr lang="sk-SK" sz="700">
                        <a:effectLst/>
                      </a:endParaRPr>
                    </a:p>
                    <a:p>
                      <a:pPr marL="449580">
                        <a:spcAft>
                          <a:spcPts val="0"/>
                        </a:spcAft>
                      </a:pPr>
                      <a:r>
                        <a:rPr lang="en-GB" sz="700">
                          <a:effectLst/>
                        </a:rPr>
                        <a:t>Informed algorithms/ethics of AI, data literacy</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3780009486"/>
                  </a:ext>
                </a:extLst>
              </a:tr>
              <a:tr h="875523">
                <a:tc>
                  <a:txBody>
                    <a:bodyPr/>
                    <a:lstStyle/>
                    <a:p>
                      <a:pPr>
                        <a:spcAft>
                          <a:spcPts val="0"/>
                        </a:spcAft>
                      </a:pPr>
                      <a:r>
                        <a:rPr lang="en-GB" sz="700">
                          <a:effectLst/>
                        </a:rPr>
                        <a:t>Communities</a:t>
                      </a:r>
                      <a:endParaRPr lang="sk-SK" sz="700">
                        <a:effectLst/>
                      </a:endParaRPr>
                    </a:p>
                    <a:p>
                      <a:pPr marL="449580">
                        <a:spcAft>
                          <a:spcPts val="0"/>
                        </a:spcAft>
                      </a:pPr>
                      <a:r>
                        <a:rPr lang="en-GB" sz="700">
                          <a:effectLst/>
                        </a:rPr>
                        <a:t>Social diffusion of information</a:t>
                      </a:r>
                      <a:endParaRPr lang="sk-SK" sz="700">
                        <a:effectLst/>
                      </a:endParaRPr>
                    </a:p>
                    <a:p>
                      <a:pPr marL="449580">
                        <a:spcAft>
                          <a:spcPts val="0"/>
                        </a:spcAft>
                      </a:pPr>
                      <a:r>
                        <a:rPr lang="en-GB" sz="700">
                          <a:effectLst/>
                        </a:rPr>
                        <a:t>Online communication</a:t>
                      </a:r>
                      <a:endParaRPr lang="sk-SK" sz="700">
                        <a:effectLst/>
                      </a:endParaRPr>
                    </a:p>
                    <a:p>
                      <a:pPr marL="449580">
                        <a:spcAft>
                          <a:spcPts val="0"/>
                        </a:spcAft>
                      </a:pPr>
                      <a:r>
                        <a:rPr lang="en-GB" sz="700">
                          <a:effectLst/>
                        </a:rPr>
                        <a:t>Collaboration, cooperation</a:t>
                      </a:r>
                      <a:endParaRPr lang="sk-SK" sz="700">
                        <a:effectLst/>
                      </a:endParaRPr>
                    </a:p>
                    <a:p>
                      <a:pPr marL="449580">
                        <a:spcAft>
                          <a:spcPts val="0"/>
                        </a:spcAft>
                      </a:pPr>
                      <a:r>
                        <a:rPr lang="en-GB" sz="700">
                          <a:effectLst/>
                        </a:rPr>
                        <a:t>Information sharing</a:t>
                      </a:r>
                      <a:endParaRPr lang="sk-SK" sz="700">
                        <a:effectLst/>
                      </a:endParaRPr>
                    </a:p>
                    <a:p>
                      <a:pPr marL="449580">
                        <a:spcAft>
                          <a:spcPts val="0"/>
                        </a:spcAft>
                      </a:pPr>
                      <a:r>
                        <a:rPr lang="en-GB" sz="700">
                          <a:effectLst/>
                        </a:rPr>
                        <a:t>Rules of cultures/communities/institutions</a:t>
                      </a:r>
                      <a:endParaRPr lang="sk-SK"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tc>
                  <a:txBody>
                    <a:bodyPr/>
                    <a:lstStyle/>
                    <a:p>
                      <a:pPr>
                        <a:spcAft>
                          <a:spcPts val="0"/>
                        </a:spcAft>
                      </a:pPr>
                      <a:r>
                        <a:rPr lang="en-GB" sz="700" dirty="0">
                          <a:effectLst/>
                        </a:rPr>
                        <a:t>Ethical rules of communities (social frameworks)</a:t>
                      </a:r>
                      <a:endParaRPr lang="sk-SK" sz="700" dirty="0">
                        <a:effectLst/>
                      </a:endParaRPr>
                    </a:p>
                    <a:p>
                      <a:pPr marL="449580">
                        <a:spcAft>
                          <a:spcPts val="0"/>
                        </a:spcAft>
                      </a:pPr>
                      <a:r>
                        <a:rPr lang="en-GB" sz="700" dirty="0">
                          <a:effectLst/>
                        </a:rPr>
                        <a:t>Ethical intuitions, knowledge of rules and cultures, patterns</a:t>
                      </a:r>
                      <a:endParaRPr lang="sk-SK" sz="700" dirty="0">
                        <a:effectLst/>
                      </a:endParaRPr>
                    </a:p>
                    <a:p>
                      <a:pPr marL="449580">
                        <a:spcAft>
                          <a:spcPts val="0"/>
                        </a:spcAft>
                      </a:pPr>
                      <a:r>
                        <a:rPr lang="en-GB" sz="700" dirty="0">
                          <a:effectLst/>
                        </a:rPr>
                        <a:t>Ethical imagination, ethical reasoning, decision-making </a:t>
                      </a:r>
                      <a:endParaRPr lang="sk-SK" sz="700" dirty="0">
                        <a:effectLst/>
                      </a:endParaRPr>
                    </a:p>
                    <a:p>
                      <a:pPr marL="449580">
                        <a:spcAft>
                          <a:spcPts val="0"/>
                        </a:spcAft>
                      </a:pPr>
                      <a:r>
                        <a:rPr lang="en-GB" sz="700" dirty="0">
                          <a:effectLst/>
                        </a:rPr>
                        <a:t>Ethical self-reflections</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53" marR="48953" marT="0" marB="0"/>
                </a:tc>
                <a:extLst>
                  <a:ext uri="{0D108BD9-81ED-4DB2-BD59-A6C34878D82A}">
                    <a16:rowId xmlns:a16="http://schemas.microsoft.com/office/drawing/2014/main" val="2443833722"/>
                  </a:ext>
                </a:extLst>
              </a:tr>
            </a:tbl>
          </a:graphicData>
        </a:graphic>
      </p:graphicFrame>
    </p:spTree>
    <p:extLst>
      <p:ext uri="{BB962C8B-B14F-4D97-AF65-F5344CB8AC3E}">
        <p14:creationId xmlns:p14="http://schemas.microsoft.com/office/powerpoint/2010/main" val="386055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5A48F-4A03-4DE5-9EE9-B3F24C4E5B5A}"/>
              </a:ext>
            </a:extLst>
          </p:cNvPr>
          <p:cNvSpPr>
            <a:spLocks noGrp="1"/>
          </p:cNvSpPr>
          <p:nvPr>
            <p:ph type="title"/>
          </p:nvPr>
        </p:nvSpPr>
        <p:spPr/>
        <p:txBody>
          <a:bodyPr>
            <a:normAutofit fontScale="90000"/>
          </a:bodyPr>
          <a:lstStyle/>
          <a:p>
            <a:r>
              <a:rPr lang="sk-SK" dirty="0" err="1"/>
              <a:t>Ethical</a:t>
            </a:r>
            <a:r>
              <a:rPr lang="sk-SK" dirty="0"/>
              <a:t> </a:t>
            </a:r>
            <a:r>
              <a:rPr lang="sk-SK" dirty="0" err="1"/>
              <a:t>challenges</a:t>
            </a:r>
            <a:r>
              <a:rPr lang="sk-SK" dirty="0"/>
              <a:t> of </a:t>
            </a:r>
            <a:r>
              <a:rPr lang="sk-SK" dirty="0" err="1"/>
              <a:t>digital</a:t>
            </a:r>
            <a:r>
              <a:rPr lang="sk-SK" dirty="0"/>
              <a:t> </a:t>
            </a:r>
            <a:r>
              <a:rPr lang="sk-SK" dirty="0" err="1"/>
              <a:t>information</a:t>
            </a:r>
            <a:r>
              <a:rPr lang="sk-SK" dirty="0"/>
              <a:t> </a:t>
            </a:r>
            <a:r>
              <a:rPr lang="sk-SK" dirty="0" err="1"/>
              <a:t>use</a:t>
            </a:r>
            <a:endParaRPr lang="sk-SK" dirty="0"/>
          </a:p>
        </p:txBody>
      </p:sp>
      <p:sp>
        <p:nvSpPr>
          <p:cNvPr id="3" name="Zástupný objekt pre obsah 2">
            <a:extLst>
              <a:ext uri="{FF2B5EF4-FFF2-40B4-BE49-F238E27FC236}">
                <a16:creationId xmlns:a16="http://schemas.microsoft.com/office/drawing/2014/main" id="{420AB2C7-1AE8-409A-9A9F-311597D6F683}"/>
              </a:ext>
            </a:extLst>
          </p:cNvPr>
          <p:cNvSpPr>
            <a:spLocks noGrp="1"/>
          </p:cNvSpPr>
          <p:nvPr>
            <p:ph idx="1"/>
          </p:nvPr>
        </p:nvSpPr>
        <p:spPr/>
        <p:txBody>
          <a:bodyPr>
            <a:normAutofit fontScale="85000" lnSpcReduction="10000"/>
          </a:bodyPr>
          <a:lstStyle/>
          <a:p>
            <a:r>
              <a:rPr lang="sk-SK" dirty="0" err="1"/>
              <a:t>Structure</a:t>
            </a:r>
            <a:r>
              <a:rPr lang="sk-SK" dirty="0"/>
              <a:t>:</a:t>
            </a:r>
          </a:p>
          <a:p>
            <a:pPr lvl="1"/>
            <a:r>
              <a:rPr lang="sk-SK" dirty="0" err="1"/>
              <a:t>Property</a:t>
            </a:r>
            <a:r>
              <a:rPr lang="sk-SK" dirty="0"/>
              <a:t> (copyright, </a:t>
            </a:r>
            <a:r>
              <a:rPr lang="sk-SK" dirty="0" err="1"/>
              <a:t>intellectual</a:t>
            </a:r>
            <a:r>
              <a:rPr lang="sk-SK" dirty="0"/>
              <a:t> </a:t>
            </a:r>
            <a:r>
              <a:rPr lang="sk-SK" dirty="0" err="1"/>
              <a:t>property</a:t>
            </a:r>
            <a:r>
              <a:rPr lang="sk-SK" dirty="0"/>
              <a:t> </a:t>
            </a:r>
            <a:r>
              <a:rPr lang="sk-SK" dirty="0" err="1"/>
              <a:t>rights</a:t>
            </a:r>
            <a:r>
              <a:rPr lang="sk-SK" dirty="0"/>
              <a:t>)</a:t>
            </a:r>
          </a:p>
          <a:p>
            <a:pPr lvl="1"/>
            <a:r>
              <a:rPr lang="sk-SK" dirty="0"/>
              <a:t>Access (</a:t>
            </a:r>
            <a:r>
              <a:rPr lang="sk-SK" dirty="0" err="1"/>
              <a:t>information</a:t>
            </a:r>
            <a:r>
              <a:rPr lang="sk-SK" dirty="0"/>
              <a:t> </a:t>
            </a:r>
            <a:r>
              <a:rPr lang="sk-SK" dirty="0" err="1"/>
              <a:t>technologies</a:t>
            </a:r>
            <a:r>
              <a:rPr lang="sk-SK" dirty="0"/>
              <a:t>, </a:t>
            </a:r>
            <a:r>
              <a:rPr lang="sk-SK" dirty="0" err="1"/>
              <a:t>sources</a:t>
            </a:r>
            <a:r>
              <a:rPr lang="sk-SK" dirty="0"/>
              <a:t>, </a:t>
            </a:r>
            <a:r>
              <a:rPr lang="sk-SK" dirty="0" err="1"/>
              <a:t>ethics</a:t>
            </a:r>
            <a:r>
              <a:rPr lang="sk-SK" dirty="0"/>
              <a:t> of AI, </a:t>
            </a:r>
            <a:r>
              <a:rPr lang="sk-SK" dirty="0" err="1"/>
              <a:t>information</a:t>
            </a:r>
            <a:r>
              <a:rPr lang="sk-SK" dirty="0"/>
              <a:t> </a:t>
            </a:r>
            <a:r>
              <a:rPr lang="sk-SK" dirty="0" err="1"/>
              <a:t>security</a:t>
            </a:r>
            <a:r>
              <a:rPr lang="sk-SK" dirty="0"/>
              <a:t>)</a:t>
            </a:r>
          </a:p>
          <a:p>
            <a:pPr lvl="1"/>
            <a:r>
              <a:rPr lang="sk-SK" dirty="0" err="1"/>
              <a:t>Privacy</a:t>
            </a:r>
            <a:r>
              <a:rPr lang="sk-SK" dirty="0"/>
              <a:t> (</a:t>
            </a:r>
            <a:r>
              <a:rPr lang="sk-SK" dirty="0" err="1"/>
              <a:t>personal</a:t>
            </a:r>
            <a:r>
              <a:rPr lang="sk-SK" dirty="0"/>
              <a:t> </a:t>
            </a:r>
            <a:r>
              <a:rPr lang="sk-SK" dirty="0" err="1"/>
              <a:t>data</a:t>
            </a:r>
            <a:r>
              <a:rPr lang="sk-SK" dirty="0"/>
              <a:t>)</a:t>
            </a:r>
          </a:p>
          <a:p>
            <a:pPr lvl="1"/>
            <a:r>
              <a:rPr lang="sk-SK" dirty="0" err="1"/>
              <a:t>Accuracy</a:t>
            </a:r>
            <a:r>
              <a:rPr lang="sk-SK" dirty="0"/>
              <a:t> (</a:t>
            </a:r>
            <a:r>
              <a:rPr lang="sk-SK" dirty="0" err="1"/>
              <a:t>dis</a:t>
            </a:r>
            <a:r>
              <a:rPr lang="sk-SK" dirty="0"/>
              <a:t>/</a:t>
            </a:r>
            <a:r>
              <a:rPr lang="sk-SK" dirty="0" err="1"/>
              <a:t>misinformation</a:t>
            </a:r>
            <a:r>
              <a:rPr lang="sk-SK" dirty="0"/>
              <a:t>, </a:t>
            </a:r>
            <a:r>
              <a:rPr lang="sk-SK" dirty="0" err="1"/>
              <a:t>values</a:t>
            </a:r>
            <a:r>
              <a:rPr lang="sk-SK" dirty="0"/>
              <a:t> of </a:t>
            </a:r>
            <a:r>
              <a:rPr lang="sk-SK" dirty="0" err="1"/>
              <a:t>information</a:t>
            </a:r>
            <a:r>
              <a:rPr lang="sk-SK" dirty="0"/>
              <a:t>)</a:t>
            </a:r>
          </a:p>
          <a:p>
            <a:pPr lvl="1"/>
            <a:r>
              <a:rPr lang="sk-SK" dirty="0" err="1"/>
              <a:t>Communities</a:t>
            </a:r>
            <a:r>
              <a:rPr lang="sk-SK" dirty="0"/>
              <a:t> (</a:t>
            </a:r>
            <a:r>
              <a:rPr lang="sk-SK" dirty="0" err="1"/>
              <a:t>communication</a:t>
            </a:r>
            <a:r>
              <a:rPr lang="sk-SK" dirty="0"/>
              <a:t>, </a:t>
            </a:r>
            <a:r>
              <a:rPr lang="sk-SK" dirty="0" err="1"/>
              <a:t>information</a:t>
            </a:r>
            <a:r>
              <a:rPr lang="sk-SK" dirty="0"/>
              <a:t> </a:t>
            </a:r>
            <a:r>
              <a:rPr lang="sk-SK" dirty="0" err="1"/>
              <a:t>sharing</a:t>
            </a:r>
            <a:r>
              <a:rPr lang="sk-SK" dirty="0"/>
              <a:t>, </a:t>
            </a:r>
            <a:r>
              <a:rPr lang="sk-SK" dirty="0" err="1"/>
              <a:t>collaboration</a:t>
            </a:r>
            <a:r>
              <a:rPr lang="sk-SK" dirty="0"/>
              <a:t>)</a:t>
            </a:r>
          </a:p>
          <a:p>
            <a:pPr lvl="1"/>
            <a:r>
              <a:rPr lang="sk-SK" dirty="0" err="1"/>
              <a:t>Data</a:t>
            </a:r>
            <a:r>
              <a:rPr lang="sk-SK" dirty="0"/>
              <a:t> (</a:t>
            </a:r>
            <a:r>
              <a:rPr lang="sk-SK" dirty="0" err="1"/>
              <a:t>data</a:t>
            </a:r>
            <a:r>
              <a:rPr lang="sk-SK" dirty="0"/>
              <a:t> </a:t>
            </a:r>
            <a:r>
              <a:rPr lang="sk-SK" dirty="0" err="1"/>
              <a:t>ethics</a:t>
            </a:r>
            <a:r>
              <a:rPr lang="sk-SK" dirty="0"/>
              <a:t>)</a:t>
            </a:r>
          </a:p>
          <a:p>
            <a:r>
              <a:rPr lang="sk-SK" dirty="0" err="1"/>
              <a:t>Challenges</a:t>
            </a:r>
            <a:r>
              <a:rPr lang="sk-SK" dirty="0"/>
              <a:t> </a:t>
            </a:r>
            <a:r>
              <a:rPr lang="sk-SK" dirty="0" err="1"/>
              <a:t>for</a:t>
            </a:r>
            <a:r>
              <a:rPr lang="sk-SK" dirty="0"/>
              <a:t> </a:t>
            </a:r>
            <a:r>
              <a:rPr lang="sk-SK" dirty="0" err="1"/>
              <a:t>research</a:t>
            </a:r>
            <a:r>
              <a:rPr lang="sk-SK" dirty="0"/>
              <a:t>: </a:t>
            </a:r>
            <a:r>
              <a:rPr lang="sk-SK" dirty="0" err="1"/>
              <a:t>information</a:t>
            </a:r>
            <a:r>
              <a:rPr lang="sk-SK" dirty="0"/>
              <a:t> </a:t>
            </a:r>
            <a:r>
              <a:rPr lang="sk-SK" dirty="0" err="1"/>
              <a:t>ecology</a:t>
            </a:r>
            <a:r>
              <a:rPr lang="sk-SK" dirty="0"/>
              <a:t> and </a:t>
            </a:r>
            <a:r>
              <a:rPr lang="sk-SK" dirty="0" err="1"/>
              <a:t>information</a:t>
            </a:r>
            <a:r>
              <a:rPr lang="sk-SK" dirty="0"/>
              <a:t> </a:t>
            </a:r>
            <a:r>
              <a:rPr lang="sk-SK" dirty="0" err="1"/>
              <a:t>ethics</a:t>
            </a:r>
            <a:r>
              <a:rPr lang="sk-SK" dirty="0"/>
              <a:t>, </a:t>
            </a:r>
            <a:r>
              <a:rPr lang="sk-SK" b="1" dirty="0" err="1"/>
              <a:t>ecological</a:t>
            </a:r>
            <a:r>
              <a:rPr lang="sk-SK" b="1" dirty="0"/>
              <a:t> </a:t>
            </a:r>
            <a:r>
              <a:rPr lang="sk-SK" b="1" dirty="0" err="1"/>
              <a:t>aspects</a:t>
            </a:r>
            <a:r>
              <a:rPr lang="sk-SK" b="1" dirty="0"/>
              <a:t> of </a:t>
            </a:r>
            <a:r>
              <a:rPr lang="sk-SK" b="1" dirty="0" err="1"/>
              <a:t>information</a:t>
            </a:r>
            <a:r>
              <a:rPr lang="sk-SK" b="1" dirty="0"/>
              <a:t> </a:t>
            </a:r>
            <a:r>
              <a:rPr lang="sk-SK" b="1" dirty="0" err="1"/>
              <a:t>literacy</a:t>
            </a:r>
            <a:r>
              <a:rPr lang="sk-SK" b="1" dirty="0"/>
              <a:t> </a:t>
            </a:r>
            <a:r>
              <a:rPr lang="sk-SK" dirty="0"/>
              <a:t>(Steinerová 2010, 2022)</a:t>
            </a:r>
          </a:p>
          <a:p>
            <a:endParaRPr lang="sk-SK" dirty="0"/>
          </a:p>
        </p:txBody>
      </p:sp>
    </p:spTree>
    <p:extLst>
      <p:ext uri="{BB962C8B-B14F-4D97-AF65-F5344CB8AC3E}">
        <p14:creationId xmlns:p14="http://schemas.microsoft.com/office/powerpoint/2010/main" val="9417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413F21-F433-4DBC-A082-3C01ACDDC41B}"/>
              </a:ext>
            </a:extLst>
          </p:cNvPr>
          <p:cNvSpPr>
            <a:spLocks noGrp="1"/>
          </p:cNvSpPr>
          <p:nvPr>
            <p:ph type="title"/>
          </p:nvPr>
        </p:nvSpPr>
        <p:spPr/>
        <p:txBody>
          <a:bodyPr>
            <a:normAutofit fontScale="90000"/>
          </a:bodyPr>
          <a:lstStyle/>
          <a:p>
            <a:r>
              <a:rPr lang="sk-SK" dirty="0" err="1"/>
              <a:t>Related</a:t>
            </a:r>
            <a:r>
              <a:rPr lang="sk-SK" dirty="0"/>
              <a:t> </a:t>
            </a:r>
            <a:r>
              <a:rPr lang="sk-SK" dirty="0" err="1"/>
              <a:t>research</a:t>
            </a:r>
            <a:r>
              <a:rPr lang="sk-SK" dirty="0"/>
              <a:t>: </a:t>
            </a:r>
            <a:r>
              <a:rPr lang="sk-SK" dirty="0" err="1"/>
              <a:t>models</a:t>
            </a:r>
            <a:r>
              <a:rPr lang="sk-SK" dirty="0"/>
              <a:t> of HIB and IL</a:t>
            </a:r>
          </a:p>
        </p:txBody>
      </p:sp>
      <p:sp>
        <p:nvSpPr>
          <p:cNvPr id="3" name="Zástupný objekt pre obsah 2">
            <a:extLst>
              <a:ext uri="{FF2B5EF4-FFF2-40B4-BE49-F238E27FC236}">
                <a16:creationId xmlns:a16="http://schemas.microsoft.com/office/drawing/2014/main" id="{E4D43C30-8C50-46AE-9038-D4FE1B40AD5C}"/>
              </a:ext>
            </a:extLst>
          </p:cNvPr>
          <p:cNvSpPr>
            <a:spLocks noGrp="1"/>
          </p:cNvSpPr>
          <p:nvPr>
            <p:ph idx="1"/>
          </p:nvPr>
        </p:nvSpPr>
        <p:spPr/>
        <p:txBody>
          <a:bodyPr/>
          <a:lstStyle/>
          <a:p>
            <a:r>
              <a:rPr lang="sk-SK" b="1" dirty="0" err="1"/>
              <a:t>Selected</a:t>
            </a:r>
            <a:r>
              <a:rPr lang="sk-SK" b="1" dirty="0"/>
              <a:t> </a:t>
            </a:r>
            <a:r>
              <a:rPr lang="sk-SK" b="1" dirty="0" err="1"/>
              <a:t>models</a:t>
            </a:r>
            <a:r>
              <a:rPr lang="sk-SK" b="1" dirty="0"/>
              <a:t> of </a:t>
            </a:r>
            <a:r>
              <a:rPr lang="sk-SK" b="1" dirty="0" err="1"/>
              <a:t>human</a:t>
            </a:r>
            <a:r>
              <a:rPr lang="sk-SK" b="1" dirty="0"/>
              <a:t> </a:t>
            </a:r>
            <a:r>
              <a:rPr lang="sk-SK" b="1" dirty="0" err="1"/>
              <a:t>information</a:t>
            </a:r>
            <a:r>
              <a:rPr lang="sk-SK" b="1" dirty="0"/>
              <a:t> </a:t>
            </a:r>
            <a:r>
              <a:rPr lang="sk-SK" b="1" dirty="0" err="1"/>
              <a:t>behaviour</a:t>
            </a:r>
            <a:r>
              <a:rPr lang="sk-SK" dirty="0"/>
              <a:t>: </a:t>
            </a:r>
            <a:r>
              <a:rPr lang="sk-SK" dirty="0" err="1"/>
              <a:t>ethical</a:t>
            </a:r>
            <a:r>
              <a:rPr lang="sk-SK" dirty="0"/>
              <a:t> </a:t>
            </a:r>
            <a:r>
              <a:rPr lang="sk-SK" dirty="0" err="1"/>
              <a:t>issues</a:t>
            </a:r>
            <a:r>
              <a:rPr lang="sk-SK" dirty="0"/>
              <a:t>: </a:t>
            </a:r>
            <a:r>
              <a:rPr lang="sk-SK" dirty="0" err="1"/>
              <a:t>accuracy</a:t>
            </a:r>
            <a:r>
              <a:rPr lang="sk-SK" dirty="0"/>
              <a:t>: </a:t>
            </a:r>
            <a:r>
              <a:rPr lang="sk-SK" dirty="0" err="1"/>
              <a:t>dis</a:t>
            </a:r>
            <a:r>
              <a:rPr lang="sk-SK" dirty="0"/>
              <a:t>/</a:t>
            </a:r>
            <a:r>
              <a:rPr lang="sk-SK" dirty="0" err="1"/>
              <a:t>misinformation</a:t>
            </a:r>
            <a:r>
              <a:rPr lang="sk-SK" dirty="0"/>
              <a:t>, </a:t>
            </a:r>
            <a:r>
              <a:rPr lang="sk-SK" dirty="0" err="1"/>
              <a:t>privacy</a:t>
            </a:r>
            <a:r>
              <a:rPr lang="sk-SK" dirty="0"/>
              <a:t>, </a:t>
            </a:r>
            <a:r>
              <a:rPr lang="sk-SK" dirty="0" err="1"/>
              <a:t>access</a:t>
            </a:r>
            <a:r>
              <a:rPr lang="sk-SK" dirty="0"/>
              <a:t>, </a:t>
            </a:r>
            <a:r>
              <a:rPr lang="sk-SK" dirty="0" err="1"/>
              <a:t>communication</a:t>
            </a:r>
            <a:endParaRPr lang="sk-SK" dirty="0"/>
          </a:p>
          <a:p>
            <a:r>
              <a:rPr lang="sk-SK" b="1" dirty="0" err="1"/>
              <a:t>Selected</a:t>
            </a:r>
            <a:r>
              <a:rPr lang="sk-SK" b="1" dirty="0"/>
              <a:t> </a:t>
            </a:r>
            <a:r>
              <a:rPr lang="sk-SK" b="1" dirty="0" err="1"/>
              <a:t>models</a:t>
            </a:r>
            <a:r>
              <a:rPr lang="sk-SK" b="1" dirty="0"/>
              <a:t> of </a:t>
            </a:r>
            <a:r>
              <a:rPr lang="sk-SK" b="1" dirty="0" err="1"/>
              <a:t>information</a:t>
            </a:r>
            <a:r>
              <a:rPr lang="sk-SK" b="1" dirty="0"/>
              <a:t> </a:t>
            </a:r>
            <a:r>
              <a:rPr lang="sk-SK" b="1" dirty="0" err="1"/>
              <a:t>literacy</a:t>
            </a:r>
            <a:r>
              <a:rPr lang="sk-SK" dirty="0"/>
              <a:t>: </a:t>
            </a:r>
            <a:r>
              <a:rPr lang="sk-SK" dirty="0" err="1"/>
              <a:t>ethical</a:t>
            </a:r>
            <a:r>
              <a:rPr lang="sk-SK" dirty="0"/>
              <a:t> </a:t>
            </a:r>
            <a:r>
              <a:rPr lang="sk-SK" dirty="0" err="1"/>
              <a:t>issues</a:t>
            </a:r>
            <a:r>
              <a:rPr lang="sk-SK" dirty="0"/>
              <a:t>: </a:t>
            </a:r>
            <a:r>
              <a:rPr lang="sk-SK" dirty="0" err="1"/>
              <a:t>moral</a:t>
            </a:r>
            <a:r>
              <a:rPr lang="sk-SK" dirty="0"/>
              <a:t> </a:t>
            </a:r>
            <a:r>
              <a:rPr lang="sk-SK" dirty="0" err="1"/>
              <a:t>literacy</a:t>
            </a:r>
            <a:r>
              <a:rPr lang="sk-SK" dirty="0"/>
              <a:t>, model ANCIL, </a:t>
            </a:r>
            <a:r>
              <a:rPr lang="sk-SK" dirty="0" err="1"/>
              <a:t>metaliteracy</a:t>
            </a:r>
            <a:r>
              <a:rPr lang="sk-SK" dirty="0"/>
              <a:t>: </a:t>
            </a:r>
            <a:r>
              <a:rPr lang="sk-SK" dirty="0" err="1"/>
              <a:t>property</a:t>
            </a:r>
            <a:r>
              <a:rPr lang="sk-SK" dirty="0"/>
              <a:t>, </a:t>
            </a:r>
            <a:r>
              <a:rPr lang="sk-SK" dirty="0" err="1"/>
              <a:t>values</a:t>
            </a:r>
            <a:r>
              <a:rPr lang="sk-SK" dirty="0"/>
              <a:t>, </a:t>
            </a:r>
            <a:r>
              <a:rPr lang="sk-SK" dirty="0" err="1"/>
              <a:t>critical</a:t>
            </a:r>
            <a:r>
              <a:rPr lang="sk-SK" dirty="0"/>
              <a:t> </a:t>
            </a:r>
            <a:r>
              <a:rPr lang="sk-SK" dirty="0" err="1"/>
              <a:t>thinking</a:t>
            </a:r>
            <a:r>
              <a:rPr lang="sk-SK" dirty="0"/>
              <a:t>, </a:t>
            </a:r>
            <a:r>
              <a:rPr lang="sk-SK" dirty="0" err="1"/>
              <a:t>truth</a:t>
            </a:r>
            <a:r>
              <a:rPr lang="sk-SK" dirty="0"/>
              <a:t>, </a:t>
            </a:r>
            <a:r>
              <a:rPr lang="sk-SK" dirty="0" err="1"/>
              <a:t>dis</a:t>
            </a:r>
            <a:r>
              <a:rPr lang="sk-SK" dirty="0"/>
              <a:t>/</a:t>
            </a:r>
            <a:r>
              <a:rPr lang="sk-SK" dirty="0" err="1"/>
              <a:t>misinformation</a:t>
            </a:r>
            <a:endParaRPr lang="sk-SK" dirty="0"/>
          </a:p>
          <a:p>
            <a:endParaRPr lang="sk-SK" dirty="0"/>
          </a:p>
        </p:txBody>
      </p:sp>
    </p:spTree>
    <p:extLst>
      <p:ext uri="{BB962C8B-B14F-4D97-AF65-F5344CB8AC3E}">
        <p14:creationId xmlns:p14="http://schemas.microsoft.com/office/powerpoint/2010/main" val="2764381271"/>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6" id="{CD127A7F-20EF-A44D-A506-DC32B95FF003}" vid="{C18790FD-64BE-C349-948E-0C091EB3D2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7fc1ef-a544-45da-ad4e-68e58077ec41" xsi:nil="true"/>
    <lcf76f155ced4ddcb4097134ff3c332f xmlns="c9c9c905-7b60-4c29-9f2d-c6b7d0c4119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FB31B71277A545A363DB1A9EF9048F" ma:contentTypeVersion="8" ma:contentTypeDescription="Create a new document." ma:contentTypeScope="" ma:versionID="f8643aa2a340c1a039d2c07cf271721a">
  <xsd:schema xmlns:xsd="http://www.w3.org/2001/XMLSchema" xmlns:xs="http://www.w3.org/2001/XMLSchema" xmlns:p="http://schemas.microsoft.com/office/2006/metadata/properties" xmlns:ns2="c9c9c905-7b60-4c29-9f2d-c6b7d0c4119d" xmlns:ns3="c07fc1ef-a544-45da-ad4e-68e58077ec41" targetNamespace="http://schemas.microsoft.com/office/2006/metadata/properties" ma:root="true" ma:fieldsID="fafdf47c185441ddd420180841012787" ns2:_="" ns3:_="">
    <xsd:import namespace="c9c9c905-7b60-4c29-9f2d-c6b7d0c4119d"/>
    <xsd:import namespace="c07fc1ef-a544-45da-ad4e-68e58077ec4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9c905-7b60-4c29-9f2d-c6b7d0c411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567b21a-85e9-48ad-86e4-d8ba0610a54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fc1ef-a544-45da-ad4e-68e58077ec4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3516d6d-d6e7-47cd-9254-17e377afdb39}" ma:internalName="TaxCatchAll" ma:showField="CatchAllData" ma:web="c07fc1ef-a544-45da-ad4e-68e58077e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6F3B4-BAE7-4D8B-AA08-909021ACDAB7}">
  <ds:schemaRefs>
    <ds:schemaRef ds:uri="http://schemas.microsoft.com/office/infopath/2007/PartnerControls"/>
    <ds:schemaRef ds:uri="http://www.w3.org/XML/1998/namespace"/>
    <ds:schemaRef ds:uri="http://purl.org/dc/terms/"/>
    <ds:schemaRef ds:uri="http://purl.org/dc/dcmitype/"/>
    <ds:schemaRef ds:uri="c7673380-d5d7-4759-9c34-95e982f8186e"/>
    <ds:schemaRef ds:uri="http://schemas.microsoft.com/office/2006/documentManagement/types"/>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B8598DB-09C6-4436-ADB1-75ED7D07C06C}"/>
</file>

<file path=customXml/itemProps3.xml><?xml version="1.0" encoding="utf-8"?>
<ds:datastoreItem xmlns:ds="http://schemas.openxmlformats.org/officeDocument/2006/customXml" ds:itemID="{03635434-5DEA-4362-BEF1-AD8AD90A2F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00_UK_MAIN_Master_Slides_EN</Template>
  <TotalTime>147</TotalTime>
  <Words>3860</Words>
  <Application>Microsoft Office PowerPoint</Application>
  <PresentationFormat>Širokouhlá</PresentationFormat>
  <Paragraphs>288</Paragraphs>
  <Slides>42</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42</vt:i4>
      </vt:variant>
    </vt:vector>
  </HeadingPairs>
  <TitlesOfParts>
    <vt:vector size="48" baseType="lpstr">
      <vt:lpstr>Arial</vt:lpstr>
      <vt:lpstr>Calibri</vt:lpstr>
      <vt:lpstr>Corbel</vt:lpstr>
      <vt:lpstr>Times New Roman</vt:lpstr>
      <vt:lpstr>Verdana</vt:lpstr>
      <vt:lpstr>Motív balíka Office</vt:lpstr>
      <vt:lpstr>What Can We Learn from Information Ethics for Modelling Information Interactions</vt:lpstr>
      <vt:lpstr>Agenda and objectives</vt:lpstr>
      <vt:lpstr>Human information interactions</vt:lpstr>
      <vt:lpstr>Information ethics</vt:lpstr>
      <vt:lpstr>Information ethics: topical bibliometric analysis (author keywords), WoS, 2019-2022</vt:lpstr>
      <vt:lpstr>Bibliometric analysis: Keywords in abstracts, WoS, (461 rec.), 1988-2021</vt:lpstr>
      <vt:lpstr>A taxonomy of information ethics topics</vt:lpstr>
      <vt:lpstr>Ethical challenges of digital information use</vt:lpstr>
      <vt:lpstr>Related research: models of HIB and IL</vt:lpstr>
      <vt:lpstr>A model of HIB: social diffusion of dis/misinformation, Karlova and Fisher 2014</vt:lpstr>
      <vt:lpstr>A model of HIB: social perception, Ruokolainen, Widén 2020</vt:lpstr>
      <vt:lpstr>A causal, integrated model of HIB, Agarwal 2021</vt:lpstr>
      <vt:lpstr>Unified, integrated models of HIB, Agarwal 2022</vt:lpstr>
      <vt:lpstr>Ethical issues and human information behaviour</vt:lpstr>
      <vt:lpstr>Ethical issues and information literacy</vt:lpstr>
      <vt:lpstr>Tuana (2007): moral literacy</vt:lpstr>
      <vt:lpstr>Model: components of information literacy (Tuana 2007)</vt:lpstr>
      <vt:lpstr>The information literacy landscape (Secker, Coonan 2013, ANCIL)</vt:lpstr>
      <vt:lpstr>ANCIL Model of IL (Secker, Coonan 2013), ten strands</vt:lpstr>
      <vt:lpstr>ANCIL model (Secker, Coonan 2013)</vt:lpstr>
      <vt:lpstr>ANCIL Model (Secker, Coonan 2013)</vt:lpstr>
      <vt:lpstr>Metaliteracy</vt:lpstr>
      <vt:lpstr>Metaliteracy (MacKay, Jacobson 2019)</vt:lpstr>
      <vt:lpstr>Metaliteracy (MacKay, Jacobson 2019)</vt:lpstr>
      <vt:lpstr>Ethical issues and information literacy</vt:lpstr>
      <vt:lpstr>Ecological and ethical contexts of digital literacy (Steinerová 2022)</vt:lpstr>
      <vt:lpstr>Research: a Delphi study (2021-2022)</vt:lpstr>
      <vt:lpstr>Research statement and methodoly</vt:lpstr>
      <vt:lpstr>A pilot study: results: a concept model</vt:lpstr>
      <vt:lpstr>Results: main issues of information ethics in the digital environment</vt:lpstr>
      <vt:lpstr>Results: main ethical dilemmas of advanced technologies and AI</vt:lpstr>
      <vt:lpstr>Results: main values of information</vt:lpstr>
      <vt:lpstr>A final conceptual model:  social representations of ethics of digital information</vt:lpstr>
      <vt:lpstr>Conclusions: recommendations</vt:lpstr>
      <vt:lpstr>Conclusions: ethically informed use and production of information</vt:lpstr>
      <vt:lpstr>References</vt:lpstr>
      <vt:lpstr>References</vt:lpstr>
      <vt:lpstr>References</vt:lpstr>
      <vt:lpstr>References</vt:lpstr>
      <vt:lpstr>References</vt:lpstr>
      <vt:lpstr>References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Steinerová Jela</dc:creator>
  <cp:lastModifiedBy>Steinerová Jela</cp:lastModifiedBy>
  <cp:revision>112</cp:revision>
  <dcterms:created xsi:type="dcterms:W3CDTF">2022-10-09T18:18:45Z</dcterms:created>
  <dcterms:modified xsi:type="dcterms:W3CDTF">2022-10-20T17:41:22Z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0x010100F7FB31B71277A545A363DB1A9EF9048F</vt:lpwstr>
  </property>
</Properties>
</file>